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1"/>
  </p:notesMasterIdLst>
  <p:sldIdLst>
    <p:sldId id="265" r:id="rId2"/>
    <p:sldId id="256" r:id="rId3"/>
    <p:sldId id="263" r:id="rId4"/>
    <p:sldId id="264" r:id="rId5"/>
    <p:sldId id="257" r:id="rId6"/>
    <p:sldId id="258" r:id="rId7"/>
    <p:sldId id="259" r:id="rId8"/>
    <p:sldId id="260" r:id="rId9"/>
    <p:sldId id="261" r:id="rId10"/>
  </p:sldIdLst>
  <p:sldSz cx="9906000" cy="6858000" type="A4"/>
  <p:notesSz cx="10018713" cy="6888163"/>
  <p:embeddedFontLst>
    <p:embeddedFont>
      <p:font typeface="페이퍼로지 4 Regular" charset="-127"/>
      <p:regular r:id="rId12"/>
    </p:embeddedFont>
    <p:embeddedFont>
      <p:font typeface="페이퍼로지 8 ExtraBold" charset="-127"/>
      <p:bold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맑은 고딕" panose="020B0503020000020004" pitchFamily="50" charset="-127"/>
      <p:regular r:id="rId20"/>
      <p:bold r:id="rId2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4" userDrawn="1">
          <p15:clr>
            <a:srgbClr val="A4A3A4"/>
          </p15:clr>
        </p15:guide>
        <p15:guide id="2" pos="217" userDrawn="1">
          <p15:clr>
            <a:srgbClr val="A4A3A4"/>
          </p15:clr>
        </p15:guide>
        <p15:guide id="3" pos="6023" userDrawn="1">
          <p15:clr>
            <a:srgbClr val="A4A3A4"/>
          </p15:clr>
        </p15:guide>
        <p15:guide id="4" orient="horz" pos="7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263E"/>
    <a:srgbClr val="163E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62" autoAdjust="0"/>
    <p:restoredTop sz="93465" autoAdjust="0"/>
  </p:normalViewPr>
  <p:slideViewPr>
    <p:cSldViewPr snapToGrid="0" showGuides="1">
      <p:cViewPr varScale="1">
        <p:scale>
          <a:sx n="112" d="100"/>
          <a:sy n="112" d="100"/>
        </p:scale>
        <p:origin x="1500" y="96"/>
      </p:cViewPr>
      <p:guideLst>
        <p:guide orient="horz" pos="3974"/>
        <p:guide pos="217"/>
        <p:guide pos="6023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1813" cy="3460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75313" y="0"/>
            <a:ext cx="4341812" cy="3460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8F0BB-9E6D-4F70-9D94-741A1AF99C78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328988" y="860425"/>
            <a:ext cx="3360737" cy="2325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1001713" y="3314700"/>
            <a:ext cx="8015287" cy="27130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42088"/>
            <a:ext cx="4341813" cy="3460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75313" y="6542088"/>
            <a:ext cx="4341812" cy="3460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D70C6-3D6B-477B-AFD9-4473781924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4222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D70C6-3D6B-477B-AFD9-4473781924DA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7165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B791-2BB2-48F7-A751-1B0B0C58E871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230D-6A1A-4817-AF83-609D56DE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982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B791-2BB2-48F7-A751-1B0B0C58E871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230D-6A1A-4817-AF83-609D56DE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8542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B791-2BB2-48F7-A751-1B0B0C58E871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230D-6A1A-4817-AF83-609D56DE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661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B791-2BB2-48F7-A751-1B0B0C58E871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230D-6A1A-4817-AF83-609D56DE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2493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B791-2BB2-48F7-A751-1B0B0C58E871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230D-6A1A-4817-AF83-609D56DE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907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B791-2BB2-48F7-A751-1B0B0C58E871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230D-6A1A-4817-AF83-609D56DE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463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B791-2BB2-48F7-A751-1B0B0C58E871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230D-6A1A-4817-AF83-609D56DE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1368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B791-2BB2-48F7-A751-1B0B0C58E871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230D-6A1A-4817-AF83-609D56DE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5621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B791-2BB2-48F7-A751-1B0B0C58E871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230D-6A1A-4817-AF83-609D56DE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1405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B791-2BB2-48F7-A751-1B0B0C58E871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230D-6A1A-4817-AF83-609D56DE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7449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B791-2BB2-48F7-A751-1B0B0C58E871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230D-6A1A-4817-AF83-609D56DE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735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5B791-2BB2-48F7-A751-1B0B0C58E871}" type="datetimeFigureOut">
              <a:rPr lang="ko-KR" altLang="en-US" smtClean="0"/>
              <a:t>2025-10-17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1230D-6A1A-4817-AF83-609D56DEF4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3421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70F976C4-32BD-4E31-8C43-6A0F91F74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06"/>
          <a:stretch>
            <a:fillRect/>
          </a:stretch>
        </p:blipFill>
        <p:spPr>
          <a:xfrm>
            <a:off x="0" y="0"/>
            <a:ext cx="8764628" cy="6858000"/>
          </a:xfrm>
          <a:custGeom>
            <a:avLst/>
            <a:gdLst>
              <a:gd name="connsiteX0" fmla="*/ 0 w 8764628"/>
              <a:gd name="connsiteY0" fmla="*/ 0 h 6858000"/>
              <a:gd name="connsiteX1" fmla="*/ 4345029 w 8764628"/>
              <a:gd name="connsiteY1" fmla="*/ 0 h 6858000"/>
              <a:gd name="connsiteX2" fmla="*/ 8764628 w 8764628"/>
              <a:gd name="connsiteY2" fmla="*/ 0 h 6858000"/>
              <a:gd name="connsiteX3" fmla="*/ 4345030 w 8764628"/>
              <a:gd name="connsiteY3" fmla="*/ 6858000 h 6858000"/>
              <a:gd name="connsiteX4" fmla="*/ 4345029 w 8764628"/>
              <a:gd name="connsiteY4" fmla="*/ 6858000 h 6858000"/>
              <a:gd name="connsiteX5" fmla="*/ 4345029 w 8764628"/>
              <a:gd name="connsiteY5" fmla="*/ 6857999 h 6858000"/>
              <a:gd name="connsiteX6" fmla="*/ 0 w 8764628"/>
              <a:gd name="connsiteY6" fmla="*/ 6857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64628" h="6858000">
                <a:moveTo>
                  <a:pt x="0" y="0"/>
                </a:moveTo>
                <a:lnTo>
                  <a:pt x="4345029" y="0"/>
                </a:lnTo>
                <a:lnTo>
                  <a:pt x="8764628" y="0"/>
                </a:lnTo>
                <a:lnTo>
                  <a:pt x="4345030" y="6858000"/>
                </a:lnTo>
                <a:lnTo>
                  <a:pt x="4345029" y="6858000"/>
                </a:lnTo>
                <a:lnTo>
                  <a:pt x="4345029" y="6857999"/>
                </a:lnTo>
                <a:lnTo>
                  <a:pt x="0" y="6857999"/>
                </a:lnTo>
                <a:close/>
              </a:path>
            </a:pathLst>
          </a:custGeom>
        </p:spPr>
      </p:pic>
      <p:grpSp>
        <p:nvGrpSpPr>
          <p:cNvPr id="6" name="그룹 5">
            <a:extLst>
              <a:ext uri="{FF2B5EF4-FFF2-40B4-BE49-F238E27FC236}">
                <a16:creationId xmlns:a16="http://schemas.microsoft.com/office/drawing/2014/main" id="{FE76CB34-80FD-4922-B204-81A2A6963591}"/>
              </a:ext>
            </a:extLst>
          </p:cNvPr>
          <p:cNvGrpSpPr/>
          <p:nvPr/>
        </p:nvGrpSpPr>
        <p:grpSpPr>
          <a:xfrm>
            <a:off x="8002588" y="6129114"/>
            <a:ext cx="1559875" cy="369332"/>
            <a:chOff x="8103594" y="6558562"/>
            <a:chExt cx="1719473" cy="40712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5AFDA53-AB30-4233-8FD0-D267FC27F33E}"/>
                </a:ext>
              </a:extLst>
            </p:cNvPr>
            <p:cNvSpPr txBox="1"/>
            <p:nvPr/>
          </p:nvSpPr>
          <p:spPr>
            <a:xfrm>
              <a:off x="8497453" y="6558562"/>
              <a:ext cx="1325614" cy="407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glow rad="76200">
                      <a:schemeClr val="bg1"/>
                    </a:glow>
                  </a:effectLst>
                  <a:latin typeface="페이퍼로지 4 Regular" pitchFamily="2" charset="-127"/>
                  <a:ea typeface="페이퍼로지 4 Regular" pitchFamily="2" charset="-127"/>
                </a:rPr>
                <a:t>지에스씨넷</a:t>
              </a:r>
              <a:endParaRPr lang="ko-KR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/>
                  </a:glow>
                </a:effectLst>
                <a:latin typeface="페이퍼로지 4 Regular" pitchFamily="2" charset="-127"/>
                <a:ea typeface="페이퍼로지 4 Regular" pitchFamily="2" charset="-127"/>
              </a:endParaRPr>
            </a:p>
          </p:txBody>
        </p:sp>
        <p:pic>
          <p:nvPicPr>
            <p:cNvPr id="8" name="Object 63">
              <a:extLst>
                <a:ext uri="{FF2B5EF4-FFF2-40B4-BE49-F238E27FC236}">
                  <a16:creationId xmlns:a16="http://schemas.microsoft.com/office/drawing/2014/main" id="{DE2C5C22-9B25-44E4-9620-FF67E66F03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/>
            <a:srcRect r="65276"/>
            <a:stretch/>
          </p:blipFill>
          <p:spPr>
            <a:xfrm>
              <a:off x="8103594" y="6608844"/>
              <a:ext cx="480374" cy="334554"/>
            </a:xfrm>
            <a:prstGeom prst="rect">
              <a:avLst/>
            </a:prstGeom>
          </p:spPr>
        </p:pic>
      </p:grp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585C690D-311C-4F25-8715-47011424D203}"/>
              </a:ext>
            </a:extLst>
          </p:cNvPr>
          <p:cNvGrpSpPr/>
          <p:nvPr/>
        </p:nvGrpSpPr>
        <p:grpSpPr>
          <a:xfrm>
            <a:off x="5930641" y="4157895"/>
            <a:ext cx="3736920" cy="1895020"/>
            <a:chOff x="5629083" y="3632895"/>
            <a:chExt cx="3736920" cy="189502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9471A17-AA01-4395-B06E-90438DDA891D}"/>
                </a:ext>
              </a:extLst>
            </p:cNvPr>
            <p:cNvSpPr txBox="1"/>
            <p:nvPr/>
          </p:nvSpPr>
          <p:spPr>
            <a:xfrm>
              <a:off x="5629083" y="4512252"/>
              <a:ext cx="3736920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o-KR" altLang="en-US" sz="6000" kern="0">
                  <a:solidFill>
                    <a:srgbClr val="000000"/>
                  </a:solidFill>
                  <a:effectLst/>
                  <a:latin typeface="페이퍼로지 8 ExtraBold" pitchFamily="2" charset="-127"/>
                  <a:ea typeface="페이퍼로지 8 ExtraBold" pitchFamily="2" charset="-127"/>
                </a:rPr>
                <a:t>인턴형 안내</a:t>
              </a:r>
              <a:endParaRPr lang="ko-KR" altLang="en-US" sz="6000" kern="0" spc="0" dirty="0">
                <a:solidFill>
                  <a:srgbClr val="000000"/>
                </a:solidFill>
                <a:effectLst/>
                <a:latin typeface="페이퍼로지 8 ExtraBold" pitchFamily="2" charset="-127"/>
                <a:ea typeface="페이퍼로지 8 ExtraBold" pitchFamily="2" charset="-127"/>
              </a:endParaRPr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D0CEA50E-CACA-4D0C-9CFC-AE7B00BA082D}"/>
                </a:ext>
              </a:extLst>
            </p:cNvPr>
            <p:cNvSpPr/>
            <p:nvPr/>
          </p:nvSpPr>
          <p:spPr>
            <a:xfrm>
              <a:off x="8225174" y="3632895"/>
              <a:ext cx="1057956" cy="365989"/>
            </a:xfrm>
            <a:prstGeom prst="rect">
              <a:avLst/>
            </a:prstGeom>
            <a:solidFill>
              <a:srgbClr val="124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36000" bIns="36000" rtlCol="0" anchor="ctr"/>
            <a:lstStyle/>
            <a:p>
              <a:pPr algn="ctr"/>
              <a:r>
                <a:rPr lang="en-US" altLang="ko-KR" sz="1200" kern="0" spc="0">
                  <a:solidFill>
                    <a:schemeClr val="bg1"/>
                  </a:solidFill>
                  <a:effectLst/>
                  <a:latin typeface="페이퍼로지 8 ExtraBold" pitchFamily="2" charset="-127"/>
                  <a:ea typeface="페이퍼로지 8 ExtraBold" pitchFamily="2" charset="-127"/>
                </a:rPr>
                <a:t>2025</a:t>
              </a:r>
              <a:r>
                <a:rPr lang="ko-KR" altLang="en-US" sz="1200" kern="0" spc="0">
                  <a:solidFill>
                    <a:schemeClr val="bg1"/>
                  </a:solidFill>
                  <a:effectLst/>
                  <a:latin typeface="페이퍼로지 8 ExtraBold" pitchFamily="2" charset="-127"/>
                  <a:ea typeface="페이퍼로지 8 ExtraBold" pitchFamily="2" charset="-127"/>
                </a:rPr>
                <a:t>년</a:t>
              </a:r>
              <a:endParaRPr lang="ko-KR" altLang="en-US" sz="1200">
                <a:solidFill>
                  <a:schemeClr val="bg1"/>
                </a:solidFill>
                <a:effectLst/>
                <a:latin typeface="페이퍼로지 8 ExtraBold" pitchFamily="2" charset="-127"/>
                <a:ea typeface="페이퍼로지 8 ExtraBold" pitchFamily="2" charset="-127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828CE53-582E-4C4C-9087-1422E0A9DA5A}"/>
                </a:ext>
              </a:extLst>
            </p:cNvPr>
            <p:cNvSpPr txBox="1"/>
            <p:nvPr/>
          </p:nvSpPr>
          <p:spPr>
            <a:xfrm>
              <a:off x="6656606" y="3998884"/>
              <a:ext cx="27093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o-KR" altLang="en-US" sz="3200" kern="0" spc="0">
                  <a:solidFill>
                    <a:srgbClr val="000000"/>
                  </a:solidFill>
                  <a:effectLst/>
                  <a:latin typeface="페이퍼로지 8 ExtraBold" pitchFamily="2" charset="-127"/>
                  <a:ea typeface="페이퍼로지 8 ExtraBold" pitchFamily="2" charset="-127"/>
                </a:rPr>
                <a:t>미래내일일경험</a:t>
              </a:r>
              <a:endParaRPr lang="en-US" altLang="ko-KR" sz="3200" kern="0" spc="0">
                <a:solidFill>
                  <a:srgbClr val="000000"/>
                </a:solidFill>
                <a:effectLst/>
                <a:latin typeface="페이퍼로지 8 ExtraBold" pitchFamily="2" charset="-127"/>
                <a:ea typeface="페이퍼로지 8 ExtraBold" pitchFamily="2" charset="-127"/>
              </a:endParaRPr>
            </a:p>
          </p:txBody>
        </p:sp>
      </p:grpSp>
      <p:sp>
        <p:nvSpPr>
          <p:cNvPr id="17" name="직각 삼각형 16">
            <a:extLst>
              <a:ext uri="{FF2B5EF4-FFF2-40B4-BE49-F238E27FC236}">
                <a16:creationId xmlns:a16="http://schemas.microsoft.com/office/drawing/2014/main" id="{AD8D7AB1-561B-4F96-9077-064EEA7EA978}"/>
              </a:ext>
            </a:extLst>
          </p:cNvPr>
          <p:cNvSpPr/>
          <p:nvPr/>
        </p:nvSpPr>
        <p:spPr>
          <a:xfrm rot="5400000">
            <a:off x="-1219201" y="1219202"/>
            <a:ext cx="6858001" cy="4419599"/>
          </a:xfrm>
          <a:prstGeom prst="rtTriangle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79874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4FFCA5A7-22C2-44A2-AA06-DA834A06D30B}"/>
              </a:ext>
            </a:extLst>
          </p:cNvPr>
          <p:cNvSpPr/>
          <p:nvPr/>
        </p:nvSpPr>
        <p:spPr>
          <a:xfrm>
            <a:off x="514765" y="4407652"/>
            <a:ext cx="985286" cy="149478"/>
          </a:xfrm>
          <a:prstGeom prst="rect">
            <a:avLst/>
          </a:prstGeom>
          <a:solidFill>
            <a:srgbClr val="FFFF00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C638DBF9-A803-4F0B-86D4-ED8A3380B7B5}"/>
              </a:ext>
            </a:extLst>
          </p:cNvPr>
          <p:cNvSpPr/>
          <p:nvPr/>
        </p:nvSpPr>
        <p:spPr>
          <a:xfrm>
            <a:off x="0" y="5231964"/>
            <a:ext cx="9906000" cy="16260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600">
              <a:ln w="13500">
                <a:solidFill>
                  <a:srgbClr val="4F81BD">
                    <a:shade val="2500"/>
                    <a:alpha val="0"/>
                  </a:srgb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899C6F80-D905-4B78-90F6-FE5679A6CE42}"/>
              </a:ext>
            </a:extLst>
          </p:cNvPr>
          <p:cNvSpPr/>
          <p:nvPr/>
        </p:nvSpPr>
        <p:spPr>
          <a:xfrm>
            <a:off x="344487" y="1170412"/>
            <a:ext cx="9217025" cy="4407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청년이 기업에서 직접 과업 또는 현업을 수행함으로써 </a:t>
            </a:r>
            <a:r>
              <a:rPr lang="ko-KR" altLang="en-US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rgbClr val="FF0000"/>
                </a:solidFill>
                <a:latin typeface="페이퍼로지 4 Regular" pitchFamily="2" charset="-127"/>
                <a:ea typeface="페이퍼로지 4 Regular" pitchFamily="2" charset="-127"/>
              </a:rPr>
              <a:t>직무 경험 지원</a:t>
            </a:r>
            <a:r>
              <a:rPr lang="ko-KR" altLang="en-US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 및 </a:t>
            </a:r>
            <a:r>
              <a:rPr lang="ko-KR" altLang="en-US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rgbClr val="FF0000"/>
                </a:solidFill>
                <a:latin typeface="페이퍼로지 4 Regular" pitchFamily="2" charset="-127"/>
                <a:ea typeface="페이퍼로지 4 Regular" pitchFamily="2" charset="-127"/>
              </a:rPr>
              <a:t>직무에 대한</a:t>
            </a:r>
            <a:r>
              <a:rPr lang="en-US" altLang="ko-KR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rgbClr val="FF0000"/>
                </a:solidFill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ko-KR" altLang="en-US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rgbClr val="FF0000"/>
                </a:solidFill>
                <a:latin typeface="페이퍼로지 4 Regular" pitchFamily="2" charset="-127"/>
                <a:ea typeface="페이퍼로지 4 Regular" pitchFamily="2" charset="-127"/>
              </a:rPr>
              <a:t>역량 강화를 지원</a:t>
            </a:r>
            <a:r>
              <a:rPr lang="ko-KR" altLang="en-US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하는 사업</a:t>
            </a:r>
            <a:endParaRPr lang="en-US" altLang="ko-KR" sz="1600">
              <a:ln w="13500">
                <a:solidFill>
                  <a:srgbClr val="4F81BD">
                    <a:shade val="2500"/>
                    <a:alpha val="0"/>
                  </a:srgb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7B1DFB-3664-4B50-9DD4-B6B877913D60}"/>
              </a:ext>
            </a:extLst>
          </p:cNvPr>
          <p:cNvSpPr txBox="1"/>
          <p:nvPr/>
        </p:nvSpPr>
        <p:spPr>
          <a:xfrm>
            <a:off x="352108" y="634492"/>
            <a:ext cx="3499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>
                <a:latin typeface="페이퍼로지 8 ExtraBold" pitchFamily="2" charset="-127"/>
                <a:ea typeface="페이퍼로지 8 ExtraBold" pitchFamily="2" charset="-127"/>
              </a:rPr>
              <a:t>미래내일 일경험 </a:t>
            </a:r>
            <a:r>
              <a:rPr lang="ko-KR" altLang="en-US" sz="2800">
                <a:solidFill>
                  <a:srgbClr val="163ECA"/>
                </a:solidFill>
                <a:latin typeface="페이퍼로지 8 ExtraBold" pitchFamily="2" charset="-127"/>
                <a:ea typeface="페이퍼로지 8 ExtraBold" pitchFamily="2" charset="-127"/>
              </a:rPr>
              <a:t>인턴형</a:t>
            </a:r>
          </a:p>
        </p:txBody>
      </p:sp>
      <p:sp>
        <p:nvSpPr>
          <p:cNvPr id="11" name="화살표: 오른쪽 10">
            <a:extLst>
              <a:ext uri="{FF2B5EF4-FFF2-40B4-BE49-F238E27FC236}">
                <a16:creationId xmlns:a16="http://schemas.microsoft.com/office/drawing/2014/main" id="{7991BFB9-95D7-4E1B-A9A7-D96CD85FB042}"/>
              </a:ext>
            </a:extLst>
          </p:cNvPr>
          <p:cNvSpPr/>
          <p:nvPr/>
        </p:nvSpPr>
        <p:spPr>
          <a:xfrm>
            <a:off x="3754984" y="2713247"/>
            <a:ext cx="1098004" cy="677166"/>
          </a:xfrm>
          <a:prstGeom prst="rightArrow">
            <a:avLst>
              <a:gd name="adj1" fmla="val 62607"/>
              <a:gd name="adj2" fmla="val 43039"/>
            </a:avLst>
          </a:prstGeom>
          <a:solidFill>
            <a:srgbClr val="163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사각형: 둥근 모서리 70">
            <a:extLst>
              <a:ext uri="{FF2B5EF4-FFF2-40B4-BE49-F238E27FC236}">
                <a16:creationId xmlns:a16="http://schemas.microsoft.com/office/drawing/2014/main" id="{846F2FBA-2B45-4ACD-B7A2-821F6B6AC1C0}"/>
              </a:ext>
            </a:extLst>
          </p:cNvPr>
          <p:cNvSpPr/>
          <p:nvPr/>
        </p:nvSpPr>
        <p:spPr>
          <a:xfrm>
            <a:off x="354072" y="1966632"/>
            <a:ext cx="3041243" cy="1999074"/>
          </a:xfrm>
          <a:prstGeom prst="roundRect">
            <a:avLst>
              <a:gd name="adj" fmla="val 5708"/>
            </a:avLst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bg1"/>
              </a:solidFill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0A15F623-F88F-4D0A-9B66-05369E15DF2F}"/>
              </a:ext>
            </a:extLst>
          </p:cNvPr>
          <p:cNvSpPr/>
          <p:nvPr/>
        </p:nvSpPr>
        <p:spPr>
          <a:xfrm>
            <a:off x="557838" y="1799257"/>
            <a:ext cx="861322" cy="340335"/>
          </a:xfrm>
          <a:prstGeom prst="roundRect">
            <a:avLst/>
          </a:prstGeom>
          <a:solidFill>
            <a:srgbClr val="163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>
                <a:solidFill>
                  <a:schemeClr val="bg1"/>
                </a:solidFill>
                <a:latin typeface="페이퍼로지 8 ExtraBold" pitchFamily="2" charset="-127"/>
                <a:ea typeface="페이퍼로지 8 ExtraBold" pitchFamily="2" charset="-127"/>
              </a:rPr>
              <a:t>청년</a:t>
            </a:r>
          </a:p>
        </p:txBody>
      </p:sp>
      <p:pic>
        <p:nvPicPr>
          <p:cNvPr id="78" name="그림 77">
            <a:extLst>
              <a:ext uri="{FF2B5EF4-FFF2-40B4-BE49-F238E27FC236}">
                <a16:creationId xmlns:a16="http://schemas.microsoft.com/office/drawing/2014/main" id="{CB751EB6-30A3-4F83-B9BE-F508D2F12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864" y="2279693"/>
            <a:ext cx="1558681" cy="1558681"/>
          </a:xfrm>
          <a:prstGeom prst="rect">
            <a:avLst/>
          </a:prstGeom>
        </p:spPr>
      </p:pic>
      <p:sp>
        <p:nvSpPr>
          <p:cNvPr id="80" name="직사각형 79">
            <a:extLst>
              <a:ext uri="{FF2B5EF4-FFF2-40B4-BE49-F238E27FC236}">
                <a16:creationId xmlns:a16="http://schemas.microsoft.com/office/drawing/2014/main" id="{8BFD4F40-400D-416D-BD1E-60EE75C60B38}"/>
              </a:ext>
            </a:extLst>
          </p:cNvPr>
          <p:cNvSpPr/>
          <p:nvPr/>
        </p:nvSpPr>
        <p:spPr>
          <a:xfrm>
            <a:off x="3924692" y="3200195"/>
            <a:ext cx="1175959" cy="515978"/>
          </a:xfrm>
          <a:prstGeom prst="rect">
            <a:avLst/>
          </a:prstGeom>
          <a:solidFill>
            <a:schemeClr val="bg1"/>
          </a:solidFill>
          <a:ln w="25400">
            <a:solidFill>
              <a:srgbClr val="F826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rgbClr val="F8263E"/>
                </a:solidFill>
                <a:latin typeface="페이퍼로지 8 ExtraBold" pitchFamily="2" charset="-127"/>
                <a:ea typeface="페이퍼로지 8 ExtraBold" pitchFamily="2" charset="-127"/>
              </a:rPr>
              <a:t>주 </a:t>
            </a:r>
            <a:r>
              <a:rPr lang="en-US" altLang="ko-KR">
                <a:solidFill>
                  <a:srgbClr val="F8263E"/>
                </a:solidFill>
                <a:latin typeface="페이퍼로지 8 ExtraBold" pitchFamily="2" charset="-127"/>
                <a:ea typeface="페이퍼로지 8 ExtraBold" pitchFamily="2" charset="-127"/>
              </a:rPr>
              <a:t>25</a:t>
            </a:r>
            <a:r>
              <a:rPr lang="ko-KR" altLang="en-US">
                <a:solidFill>
                  <a:srgbClr val="F8263E"/>
                </a:solidFill>
                <a:latin typeface="페이퍼로지 8 ExtraBold" pitchFamily="2" charset="-127"/>
                <a:ea typeface="페이퍼로지 8 ExtraBold" pitchFamily="2" charset="-127"/>
              </a:rPr>
              <a:t>시간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18ED97-5586-40CD-804D-6C7ECB9A4945}"/>
              </a:ext>
            </a:extLst>
          </p:cNvPr>
          <p:cNvSpPr txBox="1"/>
          <p:nvPr/>
        </p:nvSpPr>
        <p:spPr>
          <a:xfrm>
            <a:off x="443092" y="4221463"/>
            <a:ext cx="1144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참여 절차</a:t>
            </a:r>
          </a:p>
        </p:txBody>
      </p:sp>
      <p:sp>
        <p:nvSpPr>
          <p:cNvPr id="83" name="이등변 삼각형 82">
            <a:extLst>
              <a:ext uri="{FF2B5EF4-FFF2-40B4-BE49-F238E27FC236}">
                <a16:creationId xmlns:a16="http://schemas.microsoft.com/office/drawing/2014/main" id="{55484297-52C8-4850-AC7C-856E2168148C}"/>
              </a:ext>
            </a:extLst>
          </p:cNvPr>
          <p:cNvSpPr/>
          <p:nvPr/>
        </p:nvSpPr>
        <p:spPr>
          <a:xfrm rot="5400000">
            <a:off x="320247" y="4365646"/>
            <a:ext cx="166395" cy="117913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사각형: 둥근 모서리 90">
            <a:extLst>
              <a:ext uri="{FF2B5EF4-FFF2-40B4-BE49-F238E27FC236}">
                <a16:creationId xmlns:a16="http://schemas.microsoft.com/office/drawing/2014/main" id="{6F127D2F-73F7-4A31-878A-68FCD635C7E0}"/>
              </a:ext>
            </a:extLst>
          </p:cNvPr>
          <p:cNvSpPr/>
          <p:nvPr/>
        </p:nvSpPr>
        <p:spPr>
          <a:xfrm>
            <a:off x="5200663" y="1966632"/>
            <a:ext cx="4360850" cy="1999074"/>
          </a:xfrm>
          <a:prstGeom prst="roundRect">
            <a:avLst>
              <a:gd name="adj" fmla="val 5708"/>
            </a:avLst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bg1"/>
              </a:solidFill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92" name="사각형: 둥근 모서리 91">
            <a:extLst>
              <a:ext uri="{FF2B5EF4-FFF2-40B4-BE49-F238E27FC236}">
                <a16:creationId xmlns:a16="http://schemas.microsoft.com/office/drawing/2014/main" id="{DC751709-0B82-4534-A831-A4EF7FF7910E}"/>
              </a:ext>
            </a:extLst>
          </p:cNvPr>
          <p:cNvSpPr/>
          <p:nvPr/>
        </p:nvSpPr>
        <p:spPr>
          <a:xfrm>
            <a:off x="5404429" y="1799257"/>
            <a:ext cx="861322" cy="340335"/>
          </a:xfrm>
          <a:prstGeom prst="roundRect">
            <a:avLst/>
          </a:prstGeom>
          <a:solidFill>
            <a:srgbClr val="163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>
                <a:solidFill>
                  <a:schemeClr val="bg1"/>
                </a:solidFill>
                <a:latin typeface="페이퍼로지 8 ExtraBold" pitchFamily="2" charset="-127"/>
                <a:ea typeface="페이퍼로지 8 ExtraBold" pitchFamily="2" charset="-127"/>
              </a:rPr>
              <a:t>기업</a:t>
            </a:r>
          </a:p>
        </p:txBody>
      </p:sp>
      <p:grpSp>
        <p:nvGrpSpPr>
          <p:cNvPr id="160" name="그룹 159">
            <a:extLst>
              <a:ext uri="{FF2B5EF4-FFF2-40B4-BE49-F238E27FC236}">
                <a16:creationId xmlns:a16="http://schemas.microsoft.com/office/drawing/2014/main" id="{4883ADD9-8857-471C-B3BC-AAA50B308766}"/>
              </a:ext>
            </a:extLst>
          </p:cNvPr>
          <p:cNvGrpSpPr/>
          <p:nvPr/>
        </p:nvGrpSpPr>
        <p:grpSpPr>
          <a:xfrm>
            <a:off x="6905999" y="2754886"/>
            <a:ext cx="2504701" cy="1072953"/>
            <a:chOff x="6905999" y="2098058"/>
            <a:chExt cx="2504701" cy="1072953"/>
          </a:xfrm>
        </p:grpSpPr>
        <p:sp>
          <p:nvSpPr>
            <p:cNvPr id="79" name="직사각형 78">
              <a:extLst>
                <a:ext uri="{FF2B5EF4-FFF2-40B4-BE49-F238E27FC236}">
                  <a16:creationId xmlns:a16="http://schemas.microsoft.com/office/drawing/2014/main" id="{DFCD73FC-08E5-47EF-9E91-BC1E3DA6D9FA}"/>
                </a:ext>
              </a:extLst>
            </p:cNvPr>
            <p:cNvSpPr/>
            <p:nvPr/>
          </p:nvSpPr>
          <p:spPr>
            <a:xfrm>
              <a:off x="6905999" y="2098058"/>
              <a:ext cx="2504701" cy="1072953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75E5E0B-25B2-4520-9B18-BE32985E5D5E}"/>
                </a:ext>
              </a:extLst>
            </p:cNvPr>
            <p:cNvSpPr txBox="1"/>
            <p:nvPr/>
          </p:nvSpPr>
          <p:spPr>
            <a:xfrm>
              <a:off x="6955704" y="2170105"/>
              <a:ext cx="240161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- </a:t>
              </a:r>
              <a:r>
                <a:rPr lang="ko-KR" altLang="en-US" sz="16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전월 기준 고용 보험 </a:t>
              </a:r>
              <a:br>
                <a:rPr lang="en-US" altLang="ko-KR" sz="16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</a:br>
              <a:r>
                <a:rPr lang="en-US" altLang="ko-KR" sz="16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   </a:t>
              </a:r>
              <a:r>
                <a:rPr lang="ko-KR" altLang="en-US" sz="16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가입 인원 </a:t>
              </a:r>
              <a:r>
                <a:rPr lang="en-US" altLang="ko-KR" sz="16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10</a:t>
              </a:r>
              <a:r>
                <a:rPr lang="ko-KR" altLang="en-US" sz="16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인 이상 기업</a:t>
              </a:r>
              <a:br>
                <a:rPr lang="en-US" altLang="ko-KR" sz="16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</a:br>
              <a:r>
                <a:rPr lang="en-US" altLang="ko-KR" sz="12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    (</a:t>
              </a:r>
              <a:r>
                <a:rPr lang="ko-KR" altLang="en-US" sz="12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단</a:t>
              </a:r>
              <a:r>
                <a:rPr lang="en-US" altLang="ko-KR" sz="12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, </a:t>
              </a:r>
              <a:r>
                <a:rPr lang="ko-KR" altLang="en-US" sz="12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예외적으로 벤처기업</a:t>
              </a:r>
              <a:r>
                <a:rPr lang="en-US" altLang="ko-KR" sz="12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,  </a:t>
              </a:r>
              <a:br>
                <a:rPr lang="en-US" altLang="ko-KR" sz="12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</a:br>
              <a:r>
                <a:rPr lang="en-US" altLang="ko-KR" sz="12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    </a:t>
              </a:r>
              <a:r>
                <a:rPr lang="ko-KR" altLang="en-US" sz="12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사회적 기업 등은 참여가능</a:t>
              </a:r>
              <a:r>
                <a:rPr lang="en-US" altLang="ko-KR" sz="12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)</a:t>
              </a:r>
              <a:endParaRPr lang="ko-KR" altLang="en-US" sz="12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endParaRPr>
            </a:p>
          </p:txBody>
        </p:sp>
      </p:grpSp>
      <p:sp>
        <p:nvSpPr>
          <p:cNvPr id="121" name="타원 120">
            <a:extLst>
              <a:ext uri="{FF2B5EF4-FFF2-40B4-BE49-F238E27FC236}">
                <a16:creationId xmlns:a16="http://schemas.microsoft.com/office/drawing/2014/main" id="{2BADA93C-275F-4574-B159-5D72CA56A9CD}"/>
              </a:ext>
            </a:extLst>
          </p:cNvPr>
          <p:cNvSpPr/>
          <p:nvPr/>
        </p:nvSpPr>
        <p:spPr>
          <a:xfrm>
            <a:off x="2905251" y="645728"/>
            <a:ext cx="45720" cy="45720"/>
          </a:xfrm>
          <a:prstGeom prst="ellipse">
            <a:avLst/>
          </a:prstGeom>
          <a:solidFill>
            <a:srgbClr val="163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" name="타원 121">
            <a:extLst>
              <a:ext uri="{FF2B5EF4-FFF2-40B4-BE49-F238E27FC236}">
                <a16:creationId xmlns:a16="http://schemas.microsoft.com/office/drawing/2014/main" id="{A3E434F0-5C3D-4A51-9C51-1E4F92D0B619}"/>
              </a:ext>
            </a:extLst>
          </p:cNvPr>
          <p:cNvSpPr/>
          <p:nvPr/>
        </p:nvSpPr>
        <p:spPr>
          <a:xfrm>
            <a:off x="3221754" y="645728"/>
            <a:ext cx="45720" cy="45720"/>
          </a:xfrm>
          <a:prstGeom prst="ellipse">
            <a:avLst/>
          </a:prstGeom>
          <a:solidFill>
            <a:srgbClr val="163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" name="타원 122">
            <a:extLst>
              <a:ext uri="{FF2B5EF4-FFF2-40B4-BE49-F238E27FC236}">
                <a16:creationId xmlns:a16="http://schemas.microsoft.com/office/drawing/2014/main" id="{A00D7B54-11DE-4112-AFAF-3FCE06F62719}"/>
              </a:ext>
            </a:extLst>
          </p:cNvPr>
          <p:cNvSpPr/>
          <p:nvPr/>
        </p:nvSpPr>
        <p:spPr>
          <a:xfrm>
            <a:off x="3541633" y="645728"/>
            <a:ext cx="45720" cy="45720"/>
          </a:xfrm>
          <a:prstGeom prst="ellipse">
            <a:avLst/>
          </a:prstGeom>
          <a:solidFill>
            <a:srgbClr val="163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8" name="그룹 167">
            <a:extLst>
              <a:ext uri="{FF2B5EF4-FFF2-40B4-BE49-F238E27FC236}">
                <a16:creationId xmlns:a16="http://schemas.microsoft.com/office/drawing/2014/main" id="{DB77069D-9368-46AC-9E79-C15DF958C2CB}"/>
              </a:ext>
            </a:extLst>
          </p:cNvPr>
          <p:cNvGrpSpPr/>
          <p:nvPr/>
        </p:nvGrpSpPr>
        <p:grpSpPr>
          <a:xfrm>
            <a:off x="352108" y="4697773"/>
            <a:ext cx="9217025" cy="1565865"/>
            <a:chOff x="352108" y="4575853"/>
            <a:chExt cx="9217025" cy="1565865"/>
          </a:xfrm>
        </p:grpSpPr>
        <p:sp>
          <p:nvSpPr>
            <p:cNvPr id="82" name="직사각형 81">
              <a:extLst>
                <a:ext uri="{FF2B5EF4-FFF2-40B4-BE49-F238E27FC236}">
                  <a16:creationId xmlns:a16="http://schemas.microsoft.com/office/drawing/2014/main" id="{EF385042-D8D2-4665-8EF8-AAA25EF458A5}"/>
                </a:ext>
              </a:extLst>
            </p:cNvPr>
            <p:cNvSpPr/>
            <p:nvPr/>
          </p:nvSpPr>
          <p:spPr>
            <a:xfrm>
              <a:off x="352108" y="4575853"/>
              <a:ext cx="1737020" cy="156586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페이퍼로지 8 ExtraBold" pitchFamily="2" charset="-127"/>
                <a:ea typeface="페이퍼로지 8 ExtraBold" pitchFamily="2" charset="-127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3A21EF56-FA5E-4B80-BACE-07A415DFCDB5}"/>
                </a:ext>
              </a:extLst>
            </p:cNvPr>
            <p:cNvSpPr txBox="1"/>
            <p:nvPr/>
          </p:nvSpPr>
          <p:spPr>
            <a:xfrm>
              <a:off x="761829" y="4766420"/>
              <a:ext cx="9175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8 ExtraBold" pitchFamily="2" charset="-127"/>
                  <a:ea typeface="페이퍼로지 8 ExtraBold" pitchFamily="2" charset="-127"/>
                </a:rPr>
                <a:t>참여신청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786E450-12FB-48C4-AC14-3B18BAB457FF}"/>
                </a:ext>
              </a:extLst>
            </p:cNvPr>
            <p:cNvSpPr txBox="1"/>
            <p:nvPr/>
          </p:nvSpPr>
          <p:spPr>
            <a:xfrm>
              <a:off x="360447" y="5255690"/>
              <a:ext cx="17203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「청년일경험 홈페이지」를 </a:t>
              </a:r>
              <a:endPara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  <a:latin typeface="페이퍼로지 4 Regular" pitchFamily="2" charset="-127"/>
                <a:ea typeface="페이퍼로지 4 Regular" pitchFamily="2" charset="-127"/>
              </a:endParaRPr>
            </a:p>
            <a:p>
              <a:pPr algn="ctr"/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통한 </a:t>
              </a:r>
              <a:r>
                <a:rPr lang="ko-KR" altLang="en-US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개별</a:t>
              </a:r>
              <a:r>
                <a:rPr lang="en-US" altLang="ko-KR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 </a:t>
              </a:r>
              <a:r>
                <a:rPr lang="ko-KR" altLang="en-US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온라인 신청</a:t>
              </a:r>
              <a:br>
                <a:rPr lang="en-US" altLang="ko-KR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</a:br>
              <a:r>
                <a:rPr lang="en-US" altLang="ko-KR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*</a:t>
              </a:r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개별 직접 신청 필수 절차</a:t>
              </a:r>
            </a:p>
          </p:txBody>
        </p:sp>
        <p:cxnSp>
          <p:nvCxnSpPr>
            <p:cNvPr id="104" name="직선 연결선 103">
              <a:extLst>
                <a:ext uri="{FF2B5EF4-FFF2-40B4-BE49-F238E27FC236}">
                  <a16:creationId xmlns:a16="http://schemas.microsoft.com/office/drawing/2014/main" id="{8DE94C2C-04C1-4F8D-9242-27AA6613D6F6}"/>
                </a:ext>
              </a:extLst>
            </p:cNvPr>
            <p:cNvCxnSpPr>
              <a:cxnSpLocks/>
            </p:cNvCxnSpPr>
            <p:nvPr/>
          </p:nvCxnSpPr>
          <p:spPr>
            <a:xfrm>
              <a:off x="737455" y="5143353"/>
              <a:ext cx="974615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직사각형 83">
              <a:extLst>
                <a:ext uri="{FF2B5EF4-FFF2-40B4-BE49-F238E27FC236}">
                  <a16:creationId xmlns:a16="http://schemas.microsoft.com/office/drawing/2014/main" id="{E038B200-35F0-43B1-8F24-7F2933534B80}"/>
                </a:ext>
              </a:extLst>
            </p:cNvPr>
            <p:cNvSpPr/>
            <p:nvPr/>
          </p:nvSpPr>
          <p:spPr>
            <a:xfrm>
              <a:off x="4092111" y="4575853"/>
              <a:ext cx="1737020" cy="156586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페이퍼로지 8 ExtraBold" pitchFamily="2" charset="-127"/>
                <a:ea typeface="페이퍼로지 8 ExtraBold" pitchFamily="2" charset="-127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A1475A51-264E-4ABA-9FC9-4730BFB52B44}"/>
                </a:ext>
              </a:extLst>
            </p:cNvPr>
            <p:cNvSpPr txBox="1"/>
            <p:nvPr/>
          </p:nvSpPr>
          <p:spPr>
            <a:xfrm>
              <a:off x="4311346" y="4766420"/>
              <a:ext cx="12985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8 ExtraBold" pitchFamily="2" charset="-127"/>
                  <a:ea typeface="페이퍼로지 8 ExtraBold" pitchFamily="2" charset="-127"/>
                </a:rPr>
                <a:t>사전직무교육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55DCDE8-FD39-4F01-9B87-534731E34018}"/>
                </a:ext>
              </a:extLst>
            </p:cNvPr>
            <p:cNvSpPr txBox="1"/>
            <p:nvPr/>
          </p:nvSpPr>
          <p:spPr>
            <a:xfrm>
              <a:off x="4144533" y="5255690"/>
              <a:ext cx="16321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20</a:t>
              </a:r>
              <a:r>
                <a:rPr lang="ko-KR" altLang="en-US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시간</a:t>
              </a:r>
              <a:r>
                <a:rPr lang="en-US" altLang="ko-KR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(3</a:t>
              </a:r>
              <a:r>
                <a:rPr lang="ko-KR" altLang="en-US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일</a:t>
              </a:r>
              <a:r>
                <a:rPr lang="en-US" altLang="ko-KR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)</a:t>
              </a:r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간 교육</a:t>
              </a:r>
              <a:endPara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  <a:latin typeface="페이퍼로지 4 Regular" pitchFamily="2" charset="-127"/>
                <a:ea typeface="페이퍼로지 4 Regular" pitchFamily="2" charset="-127"/>
              </a:endParaRPr>
            </a:p>
            <a:p>
              <a:pPr algn="ctr"/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직무 수행에 필요한 기초</a:t>
              </a:r>
              <a:endPara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  <a:latin typeface="페이퍼로지 4 Regular" pitchFamily="2" charset="-127"/>
                <a:ea typeface="페이퍼로지 4 Regular" pitchFamily="2" charset="-127"/>
              </a:endParaRPr>
            </a:p>
            <a:p>
              <a:pPr algn="ctr"/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및 직무 심화 교육 진행</a:t>
              </a:r>
            </a:p>
          </p:txBody>
        </p:sp>
        <p:cxnSp>
          <p:nvCxnSpPr>
            <p:cNvPr id="114" name="직선 연결선 113">
              <a:extLst>
                <a:ext uri="{FF2B5EF4-FFF2-40B4-BE49-F238E27FC236}">
                  <a16:creationId xmlns:a16="http://schemas.microsoft.com/office/drawing/2014/main" id="{FEA232CA-3B6A-4A1A-8460-E77827F217CC}"/>
                </a:ext>
              </a:extLst>
            </p:cNvPr>
            <p:cNvCxnSpPr>
              <a:cxnSpLocks/>
            </p:cNvCxnSpPr>
            <p:nvPr/>
          </p:nvCxnSpPr>
          <p:spPr>
            <a:xfrm>
              <a:off x="4217323" y="5143353"/>
              <a:ext cx="148659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직사각형 84">
              <a:extLst>
                <a:ext uri="{FF2B5EF4-FFF2-40B4-BE49-F238E27FC236}">
                  <a16:creationId xmlns:a16="http://schemas.microsoft.com/office/drawing/2014/main" id="{C9EBC986-C02E-4058-A34D-CD972B85CA66}"/>
                </a:ext>
              </a:extLst>
            </p:cNvPr>
            <p:cNvSpPr/>
            <p:nvPr/>
          </p:nvSpPr>
          <p:spPr>
            <a:xfrm>
              <a:off x="5962113" y="4575853"/>
              <a:ext cx="1737020" cy="156586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페이퍼로지 8 ExtraBold" pitchFamily="2" charset="-127"/>
                <a:ea typeface="페이퍼로지 8 ExtraBold" pitchFamily="2" charset="-127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2377819F-4DD4-4C14-8E5E-10E7ADADF1E7}"/>
                </a:ext>
              </a:extLst>
            </p:cNvPr>
            <p:cNvSpPr txBox="1"/>
            <p:nvPr/>
          </p:nvSpPr>
          <p:spPr>
            <a:xfrm>
              <a:off x="6252949" y="4766420"/>
              <a:ext cx="11553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8 ExtraBold" pitchFamily="2" charset="-127"/>
                  <a:ea typeface="페이퍼로지 8 ExtraBold" pitchFamily="2" charset="-127"/>
                </a:rPr>
                <a:t>일경험 진행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364B45C0-7764-488E-87E7-EACAD1A5FCED}"/>
                </a:ext>
              </a:extLst>
            </p:cNvPr>
            <p:cNvSpPr txBox="1"/>
            <p:nvPr/>
          </p:nvSpPr>
          <p:spPr>
            <a:xfrm>
              <a:off x="6063426" y="5255690"/>
              <a:ext cx="15343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1</a:t>
              </a:r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주 </a:t>
              </a:r>
              <a:r>
                <a:rPr lang="en-US" altLang="ko-KR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25</a:t>
              </a:r>
              <a:r>
                <a:rPr lang="ko-KR" altLang="en-US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시간</a:t>
              </a:r>
              <a:r>
                <a:rPr lang="en-US" altLang="ko-KR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 </a:t>
              </a:r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진행</a:t>
              </a:r>
              <a:endPara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  <a:latin typeface="페이퍼로지 4 Regular" pitchFamily="2" charset="-127"/>
                <a:ea typeface="페이퍼로지 4 Regular" pitchFamily="2" charset="-127"/>
              </a:endParaRPr>
            </a:p>
            <a:p>
              <a:pPr algn="ctr"/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참여 기업과 구체적인</a:t>
              </a:r>
              <a:endPara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  <a:latin typeface="페이퍼로지 4 Regular" pitchFamily="2" charset="-127"/>
                <a:ea typeface="페이퍼로지 4 Regular" pitchFamily="2" charset="-127"/>
              </a:endParaRPr>
            </a:p>
            <a:p>
              <a:pPr algn="ctr"/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일경험 </a:t>
              </a:r>
              <a:r>
                <a:rPr lang="ko-KR" altLang="en-US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시간 협의 </a:t>
              </a:r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가능</a:t>
              </a:r>
              <a:endPara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  <a:latin typeface="페이퍼로지 4 Regular" pitchFamily="2" charset="-127"/>
                <a:ea typeface="페이퍼로지 4 Regular" pitchFamily="2" charset="-127"/>
              </a:endParaRPr>
            </a:p>
          </p:txBody>
        </p:sp>
        <p:cxnSp>
          <p:nvCxnSpPr>
            <p:cNvPr id="117" name="직선 연결선 116">
              <a:extLst>
                <a:ext uri="{FF2B5EF4-FFF2-40B4-BE49-F238E27FC236}">
                  <a16:creationId xmlns:a16="http://schemas.microsoft.com/office/drawing/2014/main" id="{61C1B406-B45D-4D32-8226-9FE61BF4CE9E}"/>
                </a:ext>
              </a:extLst>
            </p:cNvPr>
            <p:cNvCxnSpPr>
              <a:cxnSpLocks/>
            </p:cNvCxnSpPr>
            <p:nvPr/>
          </p:nvCxnSpPr>
          <p:spPr>
            <a:xfrm>
              <a:off x="6107531" y="5143353"/>
              <a:ext cx="1446185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AE4E87A6-E085-4374-8F28-32124EEF9F6E}"/>
                </a:ext>
              </a:extLst>
            </p:cNvPr>
            <p:cNvSpPr/>
            <p:nvPr/>
          </p:nvSpPr>
          <p:spPr>
            <a:xfrm>
              <a:off x="7832113" y="4575853"/>
              <a:ext cx="1737020" cy="156586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페이퍼로지 8 ExtraBold" pitchFamily="2" charset="-127"/>
                <a:ea typeface="페이퍼로지 8 ExtraBold" pitchFamily="2" charset="-127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087DD9D3-B4C0-465F-8DA3-67C07D6FE539}"/>
                </a:ext>
              </a:extLst>
            </p:cNvPr>
            <p:cNvSpPr txBox="1"/>
            <p:nvPr/>
          </p:nvSpPr>
          <p:spPr>
            <a:xfrm>
              <a:off x="8122949" y="4766420"/>
              <a:ext cx="11553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8 ExtraBold" pitchFamily="2" charset="-127"/>
                  <a:ea typeface="페이퍼로지 8 ExtraBold" pitchFamily="2" charset="-127"/>
                </a:rPr>
                <a:t>일경험 수료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D126584A-4A94-4102-B3CC-24B0CCF4D94D}"/>
                </a:ext>
              </a:extLst>
            </p:cNvPr>
            <p:cNvSpPr txBox="1"/>
            <p:nvPr/>
          </p:nvSpPr>
          <p:spPr>
            <a:xfrm>
              <a:off x="7901368" y="5255690"/>
              <a:ext cx="15985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참여 </a:t>
              </a:r>
              <a:r>
                <a:rPr lang="ko-KR" altLang="en-US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수당 지급</a:t>
              </a:r>
              <a:r>
                <a:rPr lang="en-US" altLang="ko-KR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.</a:t>
              </a:r>
            </a:p>
            <a:p>
              <a:pPr algn="ctr"/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만족도 조사 진행 후</a:t>
              </a:r>
              <a:r>
                <a:rPr lang="en-US" altLang="ko-KR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,</a:t>
              </a:r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 </a:t>
              </a:r>
              <a:br>
                <a:rPr lang="en-US" altLang="ko-KR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</a:br>
              <a:r>
                <a:rPr lang="ko-KR" altLang="en-US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고용노동부 수료증 </a:t>
              </a:r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발급</a:t>
              </a:r>
            </a:p>
          </p:txBody>
        </p:sp>
        <p:cxnSp>
          <p:nvCxnSpPr>
            <p:cNvPr id="120" name="직선 연결선 119">
              <a:extLst>
                <a:ext uri="{FF2B5EF4-FFF2-40B4-BE49-F238E27FC236}">
                  <a16:creationId xmlns:a16="http://schemas.microsoft.com/office/drawing/2014/main" id="{1C9864EA-2095-4EFE-BC4F-C306C0BBE74D}"/>
                </a:ext>
              </a:extLst>
            </p:cNvPr>
            <p:cNvCxnSpPr>
              <a:cxnSpLocks/>
            </p:cNvCxnSpPr>
            <p:nvPr/>
          </p:nvCxnSpPr>
          <p:spPr>
            <a:xfrm>
              <a:off x="7997361" y="5143353"/>
              <a:ext cx="1359962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직사각형 142">
              <a:extLst>
                <a:ext uri="{FF2B5EF4-FFF2-40B4-BE49-F238E27FC236}">
                  <a16:creationId xmlns:a16="http://schemas.microsoft.com/office/drawing/2014/main" id="{E6287189-79B5-4928-93E3-0B83D94CE468}"/>
                </a:ext>
              </a:extLst>
            </p:cNvPr>
            <p:cNvSpPr/>
            <p:nvPr/>
          </p:nvSpPr>
          <p:spPr>
            <a:xfrm>
              <a:off x="2222110" y="4575853"/>
              <a:ext cx="1737020" cy="156586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페이퍼로지 8 ExtraBold" pitchFamily="2" charset="-127"/>
                <a:ea typeface="페이퍼로지 8 ExtraBold" pitchFamily="2" charset="-127"/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7D48390D-D9C7-4B50-9060-496F41B492DE}"/>
                </a:ext>
              </a:extLst>
            </p:cNvPr>
            <p:cNvSpPr txBox="1"/>
            <p:nvPr/>
          </p:nvSpPr>
          <p:spPr>
            <a:xfrm>
              <a:off x="2822317" y="4766420"/>
              <a:ext cx="5366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8 ExtraBold" pitchFamily="2" charset="-127"/>
                  <a:ea typeface="페이퍼로지 8 ExtraBold" pitchFamily="2" charset="-127"/>
                </a:rPr>
                <a:t>선발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20429257-42B9-43F3-B4E0-E389E4A95260}"/>
                </a:ext>
              </a:extLst>
            </p:cNvPr>
            <p:cNvSpPr txBox="1"/>
            <p:nvPr/>
          </p:nvSpPr>
          <p:spPr>
            <a:xfrm>
              <a:off x="2409181" y="5255690"/>
              <a:ext cx="13628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서류</a:t>
              </a:r>
              <a:r>
                <a:rPr lang="en-US" altLang="ko-KR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, </a:t>
              </a:r>
              <a:r>
                <a:rPr lang="ko-KR" altLang="en-US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면접 </a:t>
              </a:r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심사</a:t>
              </a:r>
              <a:br>
                <a:rPr lang="en-US" altLang="ko-KR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</a:br>
              <a:r>
                <a:rPr lang="en-US" altLang="ko-KR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(</a:t>
              </a:r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티웨이는 면접</a:t>
              </a:r>
              <a:r>
                <a:rPr lang="en-US" altLang="ko-KR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x)</a:t>
              </a:r>
            </a:p>
            <a:p>
              <a:pPr algn="ctr"/>
              <a:r>
                <a:rPr lang="ko-KR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선발 여부 </a:t>
              </a:r>
              <a:r>
                <a:rPr lang="ko-KR" altLang="en-US" sz="1200">
                  <a:solidFill>
                    <a:srgbClr val="163ECA"/>
                  </a:solidFill>
                  <a:latin typeface="페이퍼로지 4 Regular" pitchFamily="2" charset="-127"/>
                  <a:ea typeface="페이퍼로지 4 Regular" pitchFamily="2" charset="-127"/>
                </a:rPr>
                <a:t>개별 통지</a:t>
              </a:r>
            </a:p>
          </p:txBody>
        </p:sp>
        <p:cxnSp>
          <p:nvCxnSpPr>
            <p:cNvPr id="147" name="직선 연결선 146">
              <a:extLst>
                <a:ext uri="{FF2B5EF4-FFF2-40B4-BE49-F238E27FC236}">
                  <a16:creationId xmlns:a16="http://schemas.microsoft.com/office/drawing/2014/main" id="{791131FB-D7C5-425A-A3C6-3C6585D0F57D}"/>
                </a:ext>
              </a:extLst>
            </p:cNvPr>
            <p:cNvCxnSpPr>
              <a:cxnSpLocks/>
            </p:cNvCxnSpPr>
            <p:nvPr/>
          </p:nvCxnSpPr>
          <p:spPr>
            <a:xfrm>
              <a:off x="2792322" y="5143353"/>
              <a:ext cx="59659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" name="직사각형 155">
            <a:extLst>
              <a:ext uri="{FF2B5EF4-FFF2-40B4-BE49-F238E27FC236}">
                <a16:creationId xmlns:a16="http://schemas.microsoft.com/office/drawing/2014/main" id="{20A3DA39-15C5-41C0-B9D9-410DA0BBC242}"/>
              </a:ext>
            </a:extLst>
          </p:cNvPr>
          <p:cNvSpPr/>
          <p:nvPr/>
        </p:nvSpPr>
        <p:spPr>
          <a:xfrm>
            <a:off x="457038" y="3200195"/>
            <a:ext cx="2835310" cy="706328"/>
          </a:xfrm>
          <a:prstGeom prst="rect">
            <a:avLst/>
          </a:prstGeom>
          <a:solidFill>
            <a:schemeClr val="accent5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n w="13500">
                <a:solidFill>
                  <a:srgbClr val="4F81BD">
                    <a:shade val="2500"/>
                    <a:alpha val="0"/>
                  </a:srgb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C5DDD269-3AC2-48FF-9597-D3AE51B67688}"/>
              </a:ext>
            </a:extLst>
          </p:cNvPr>
          <p:cNvSpPr txBox="1"/>
          <p:nvPr/>
        </p:nvSpPr>
        <p:spPr>
          <a:xfrm>
            <a:off x="485531" y="3200195"/>
            <a:ext cx="289213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15~34</a:t>
            </a:r>
            <a:r>
              <a:rPr lang="ko-KR" altLang="en-US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세</a:t>
            </a:r>
            <a:r>
              <a:rPr lang="en-US" altLang="ko-KR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ko-KR" altLang="en-US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미취업 청년</a:t>
            </a:r>
            <a:r>
              <a:rPr lang="en-US" altLang="ko-KR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*</a:t>
            </a:r>
            <a:br>
              <a:rPr lang="en-US" altLang="ko-KR" sz="16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</a:br>
            <a:r>
              <a:rPr lang="en-US" altLang="ko-KR" sz="11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*</a:t>
            </a:r>
            <a:r>
              <a:rPr lang="ko-KR" altLang="en-US" sz="11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주 </a:t>
            </a:r>
            <a:r>
              <a:rPr lang="en-US" altLang="ko-KR" sz="11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30</a:t>
            </a:r>
            <a:r>
              <a:rPr lang="ko-KR" altLang="en-US" sz="11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시간 미만 근로자는 미취업으로 간주</a:t>
            </a:r>
            <a:endParaRPr lang="en-US" altLang="ko-KR" sz="1100">
              <a:ln w="13500">
                <a:solidFill>
                  <a:srgbClr val="4F81BD">
                    <a:shade val="2500"/>
                    <a:alpha val="0"/>
                  </a:srgb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  <a:p>
            <a:r>
              <a:rPr lang="en-US" altLang="ko-KR" sz="11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*</a:t>
            </a:r>
            <a:r>
              <a:rPr lang="ko-KR" altLang="en-US" sz="11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*</a:t>
            </a:r>
            <a:r>
              <a:rPr lang="ko-KR" altLang="en-US" sz="11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rgbClr val="F8263E"/>
                </a:solidFill>
                <a:latin typeface="페이퍼로지 4 Regular" pitchFamily="2" charset="-127"/>
                <a:ea typeface="페이퍼로지 4 Regular" pitchFamily="2" charset="-127"/>
              </a:rPr>
              <a:t>참여불가</a:t>
            </a:r>
            <a:r>
              <a:rPr lang="en-US" altLang="ko-KR" sz="1100" spc="-8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: </a:t>
            </a:r>
            <a:r>
              <a:rPr lang="ko-KR" altLang="en-US" sz="1100" spc="-8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사업자등록증 보유자</a:t>
            </a:r>
            <a:r>
              <a:rPr lang="en-US" altLang="ko-KR" sz="1100" spc="-8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spc="-8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한국 국적 미보유자</a:t>
            </a:r>
            <a:r>
              <a:rPr lang="en-US" altLang="ko-KR" sz="1100" spc="-8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 </a:t>
            </a:r>
            <a:endParaRPr lang="ko-KR" altLang="en-US" sz="1100" spc="-80">
              <a:ln w="13500">
                <a:solidFill>
                  <a:srgbClr val="4F81BD">
                    <a:shade val="2500"/>
                    <a:alpha val="0"/>
                  </a:srgb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grpSp>
        <p:nvGrpSpPr>
          <p:cNvPr id="171" name="그룹 170">
            <a:extLst>
              <a:ext uri="{FF2B5EF4-FFF2-40B4-BE49-F238E27FC236}">
                <a16:creationId xmlns:a16="http://schemas.microsoft.com/office/drawing/2014/main" id="{7C03CADE-6BB4-4E5C-84F3-3CAACB282985}"/>
              </a:ext>
            </a:extLst>
          </p:cNvPr>
          <p:cNvGrpSpPr/>
          <p:nvPr/>
        </p:nvGrpSpPr>
        <p:grpSpPr>
          <a:xfrm>
            <a:off x="8616194" y="234471"/>
            <a:ext cx="945318" cy="261610"/>
            <a:chOff x="8335275" y="205287"/>
            <a:chExt cx="945318" cy="261610"/>
          </a:xfrm>
        </p:grpSpPr>
        <p:pic>
          <p:nvPicPr>
            <p:cNvPr id="1026" name="Picture 2" descr="주)지에스씨넷 서울지점 2025년 기업정보 | 직원수, 근무환경, 복리후생 등 - 사람인">
              <a:extLst>
                <a:ext uri="{FF2B5EF4-FFF2-40B4-BE49-F238E27FC236}">
                  <a16:creationId xmlns:a16="http://schemas.microsoft.com/office/drawing/2014/main" id="{01A9E6E4-4C88-411B-85CF-CFFD44E815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5275" y="273650"/>
              <a:ext cx="208807" cy="135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2EF3FBF1-288D-4D63-8349-8DBB1D22DA61}"/>
                </a:ext>
              </a:extLst>
            </p:cNvPr>
            <p:cNvSpPr txBox="1"/>
            <p:nvPr/>
          </p:nvSpPr>
          <p:spPr>
            <a:xfrm>
              <a:off x="8478770" y="205287"/>
              <a:ext cx="8018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지에스씨넷</a:t>
              </a: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29201BF4-50E4-414B-99D8-29E8ADA21621}"/>
              </a:ext>
            </a:extLst>
          </p:cNvPr>
          <p:cNvGrpSpPr/>
          <p:nvPr/>
        </p:nvGrpSpPr>
        <p:grpSpPr>
          <a:xfrm>
            <a:off x="1029614" y="2181369"/>
            <a:ext cx="1690159" cy="993594"/>
            <a:chOff x="1029614" y="2118180"/>
            <a:chExt cx="1690159" cy="993594"/>
          </a:xfrm>
        </p:grpSpPr>
        <p:pic>
          <p:nvPicPr>
            <p:cNvPr id="75" name="그림 74">
              <a:extLst>
                <a:ext uri="{FF2B5EF4-FFF2-40B4-BE49-F238E27FC236}">
                  <a16:creationId xmlns:a16="http://schemas.microsoft.com/office/drawing/2014/main" id="{B0C61A7A-DE4A-41BD-ADB9-2C850F1093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1110" t="12211" r="19175" b="11409"/>
            <a:stretch/>
          </p:blipFill>
          <p:spPr>
            <a:xfrm>
              <a:off x="1029614" y="2130081"/>
              <a:ext cx="767512" cy="981692"/>
            </a:xfrm>
            <a:prstGeom prst="rect">
              <a:avLst/>
            </a:prstGeom>
          </p:spPr>
        </p:pic>
        <p:pic>
          <p:nvPicPr>
            <p:cNvPr id="76" name="그림 75">
              <a:extLst>
                <a:ext uri="{FF2B5EF4-FFF2-40B4-BE49-F238E27FC236}">
                  <a16:creationId xmlns:a16="http://schemas.microsoft.com/office/drawing/2014/main" id="{15D97243-4A55-4B5B-87CE-5D3E556BC8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1098" t="10759" r="20052" b="11935"/>
            <a:stretch/>
          </p:blipFill>
          <p:spPr>
            <a:xfrm>
              <a:off x="1963393" y="2118180"/>
              <a:ext cx="756380" cy="9935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7964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직사각형 51">
            <a:extLst>
              <a:ext uri="{FF2B5EF4-FFF2-40B4-BE49-F238E27FC236}">
                <a16:creationId xmlns:a16="http://schemas.microsoft.com/office/drawing/2014/main" id="{0CA7CC60-ACBD-4942-808A-C478DB69C0AA}"/>
              </a:ext>
            </a:extLst>
          </p:cNvPr>
          <p:cNvSpPr/>
          <p:nvPr/>
        </p:nvSpPr>
        <p:spPr>
          <a:xfrm>
            <a:off x="0" y="2382230"/>
            <a:ext cx="9906000" cy="44757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600">
              <a:ln w="13500">
                <a:solidFill>
                  <a:srgbClr val="4F81BD">
                    <a:shade val="2500"/>
                    <a:alpha val="0"/>
                  </a:srgb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5E79B61-06F7-4EC7-B1FB-4F1DB826EDB9}"/>
              </a:ext>
            </a:extLst>
          </p:cNvPr>
          <p:cNvSpPr/>
          <p:nvPr/>
        </p:nvSpPr>
        <p:spPr>
          <a:xfrm>
            <a:off x="505968" y="1381125"/>
            <a:ext cx="2836642" cy="401002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92DEB01E-0421-4CBA-9BA1-D768A4B88766}"/>
              </a:ext>
            </a:extLst>
          </p:cNvPr>
          <p:cNvSpPr/>
          <p:nvPr/>
        </p:nvSpPr>
        <p:spPr>
          <a:xfrm>
            <a:off x="505967" y="1381125"/>
            <a:ext cx="2836642" cy="42881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9250" bIns="0" rtlCol="0" anchor="ctr"/>
          <a:lstStyle/>
          <a:p>
            <a:pPr algn="ctr"/>
            <a:r>
              <a:rPr lang="ko-KR" altLang="en-US" sz="1625">
                <a:solidFill>
                  <a:schemeClr val="bg1"/>
                </a:solidFill>
                <a:latin typeface="페이퍼로지 8 ExtraBold" pitchFamily="2" charset="-127"/>
                <a:ea typeface="페이퍼로지 8 ExtraBold" pitchFamily="2" charset="-127"/>
              </a:rPr>
              <a:t>사전직무교육 수당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9BF959-3677-420D-A373-9712B2FF183F}"/>
              </a:ext>
            </a:extLst>
          </p:cNvPr>
          <p:cNvSpPr txBox="1"/>
          <p:nvPr/>
        </p:nvSpPr>
        <p:spPr>
          <a:xfrm>
            <a:off x="1230167" y="2206360"/>
            <a:ext cx="1388240" cy="6985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900">
                <a:latin typeface="페이퍼로지 8 ExtraBold" pitchFamily="2" charset="-127"/>
                <a:ea typeface="페이퍼로지 8 ExtraBold" pitchFamily="2" charset="-127"/>
              </a:rPr>
              <a:t>3</a:t>
            </a:r>
            <a:r>
              <a:rPr lang="ko-KR" altLang="en-US" sz="3900">
                <a:latin typeface="페이퍼로지 8 ExtraBold" pitchFamily="2" charset="-127"/>
                <a:ea typeface="페이퍼로지 8 ExtraBold" pitchFamily="2" charset="-127"/>
              </a:rPr>
              <a:t>만원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281C0F-8801-41F6-AD2D-85F1CA34408E}"/>
              </a:ext>
            </a:extLst>
          </p:cNvPr>
          <p:cNvSpPr txBox="1"/>
          <p:nvPr/>
        </p:nvSpPr>
        <p:spPr>
          <a:xfrm>
            <a:off x="1422541" y="2007968"/>
            <a:ext cx="1003502" cy="320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63">
                <a:latin typeface="페이퍼로지 8 ExtraBold" pitchFamily="2" charset="-127"/>
                <a:ea typeface="페이퍼로지 8 ExtraBold" pitchFamily="2" charset="-127"/>
              </a:rPr>
              <a:t>하루 </a:t>
            </a:r>
            <a:r>
              <a:rPr lang="en-US" altLang="ko-KR" sz="1463">
                <a:latin typeface="페이퍼로지 8 ExtraBold" pitchFamily="2" charset="-127"/>
                <a:ea typeface="페이퍼로지 8 ExtraBold" pitchFamily="2" charset="-127"/>
              </a:rPr>
              <a:t>1</a:t>
            </a:r>
            <a:r>
              <a:rPr lang="ko-KR" altLang="en-US" sz="1463">
                <a:latin typeface="페이퍼로지 8 ExtraBold" pitchFamily="2" charset="-127"/>
                <a:ea typeface="페이퍼로지 8 ExtraBold" pitchFamily="2" charset="-127"/>
              </a:rPr>
              <a:t>만원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A1C4F08-17C2-45BD-8AEF-2A235C0F6E6B}"/>
              </a:ext>
            </a:extLst>
          </p:cNvPr>
          <p:cNvSpPr/>
          <p:nvPr/>
        </p:nvSpPr>
        <p:spPr>
          <a:xfrm>
            <a:off x="657968" y="2989046"/>
            <a:ext cx="2532640" cy="2217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CCBA19-9000-4964-BA29-7D34E40A0C63}"/>
              </a:ext>
            </a:extLst>
          </p:cNvPr>
          <p:cNvSpPr txBox="1"/>
          <p:nvPr/>
        </p:nvSpPr>
        <p:spPr>
          <a:xfrm>
            <a:off x="728230" y="3178021"/>
            <a:ext cx="2356082" cy="1217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7042" indent="-147042">
              <a:buFont typeface="Arial" panose="020B0604020202020204" pitchFamily="34" charset="0"/>
              <a:buChar char="•"/>
            </a:pP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사전직무 기본교육 </a:t>
            </a:r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[5</a:t>
            </a: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시간</a:t>
            </a:r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] </a:t>
            </a:r>
            <a:b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</a:br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+ </a:t>
            </a: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직무교육</a:t>
            </a:r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 [15</a:t>
            </a: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시간</a:t>
            </a:r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]</a:t>
            </a:r>
          </a:p>
          <a:p>
            <a:endParaRPr lang="en-US" altLang="ko-KR" sz="1463">
              <a:latin typeface="페이퍼로지 4 Regular" pitchFamily="2" charset="-127"/>
              <a:ea typeface="페이퍼로지 4 Regular" pitchFamily="2" charset="-127"/>
            </a:endParaRPr>
          </a:p>
          <a:p>
            <a:pPr marL="147042" indent="-147042">
              <a:buFont typeface="Arial" panose="020B0604020202020204" pitchFamily="34" charset="0"/>
              <a:buChar char="•"/>
            </a:pP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교육 이후 개인통장으로</a:t>
            </a:r>
            <a:b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</a:b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참여 수당 지급</a:t>
            </a:r>
            <a:endParaRPr lang="en-US" altLang="ko-KR" sz="1463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63D2FCEC-1EBA-462B-9196-EC9673B88857}"/>
              </a:ext>
            </a:extLst>
          </p:cNvPr>
          <p:cNvSpPr/>
          <p:nvPr/>
        </p:nvSpPr>
        <p:spPr>
          <a:xfrm>
            <a:off x="3537499" y="1381125"/>
            <a:ext cx="2836642" cy="401002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/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0E5C99CF-0BCF-4495-AB6B-847805ED6960}"/>
              </a:ext>
            </a:extLst>
          </p:cNvPr>
          <p:cNvSpPr/>
          <p:nvPr/>
        </p:nvSpPr>
        <p:spPr>
          <a:xfrm>
            <a:off x="3537498" y="1381125"/>
            <a:ext cx="2836642" cy="42881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9250" bIns="0" rtlCol="0" anchor="ctr"/>
          <a:lstStyle/>
          <a:p>
            <a:pPr algn="ctr"/>
            <a:r>
              <a:rPr lang="ko-KR" altLang="en-US" sz="1625">
                <a:solidFill>
                  <a:schemeClr val="bg1"/>
                </a:solidFill>
                <a:latin typeface="페이퍼로지 8 ExtraBold" pitchFamily="2" charset="-127"/>
                <a:ea typeface="페이퍼로지 8 ExtraBold" pitchFamily="2" charset="-127"/>
              </a:rPr>
              <a:t>일경험 참여 수당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D609870-2B2B-4ADA-AB9A-43E609B0F2D5}"/>
              </a:ext>
            </a:extLst>
          </p:cNvPr>
          <p:cNvSpPr txBox="1"/>
          <p:nvPr/>
        </p:nvSpPr>
        <p:spPr>
          <a:xfrm>
            <a:off x="3931015" y="2206360"/>
            <a:ext cx="2049609" cy="6985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900">
                <a:latin typeface="페이퍼로지 8 ExtraBold" pitchFamily="2" charset="-127"/>
                <a:ea typeface="페이퍼로지 8 ExtraBold" pitchFamily="2" charset="-127"/>
              </a:rPr>
              <a:t>140</a:t>
            </a:r>
            <a:r>
              <a:rPr lang="ko-KR" altLang="en-US" sz="3900">
                <a:latin typeface="페이퍼로지 8 ExtraBold" pitchFamily="2" charset="-127"/>
                <a:ea typeface="페이퍼로지 8 ExtraBold" pitchFamily="2" charset="-127"/>
              </a:rPr>
              <a:t>만원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284F01-1750-4DA5-8D68-97B3E4AD94C3}"/>
              </a:ext>
            </a:extLst>
          </p:cNvPr>
          <p:cNvSpPr txBox="1"/>
          <p:nvPr/>
        </p:nvSpPr>
        <p:spPr>
          <a:xfrm>
            <a:off x="4532467" y="2007968"/>
            <a:ext cx="846707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63">
                <a:latin typeface="페이퍼로지 8 ExtraBold" pitchFamily="2" charset="-127"/>
                <a:ea typeface="페이퍼로지 8 ExtraBold" pitchFamily="2" charset="-127"/>
              </a:rPr>
              <a:t>4</a:t>
            </a:r>
            <a:r>
              <a:rPr lang="ko-KR" altLang="en-US" sz="1463">
                <a:latin typeface="페이퍼로지 8 ExtraBold" pitchFamily="2" charset="-127"/>
                <a:ea typeface="페이퍼로지 8 ExtraBold" pitchFamily="2" charset="-127"/>
              </a:rPr>
              <a:t>주</a:t>
            </a:r>
            <a:r>
              <a:rPr lang="en-US" altLang="ko-KR" sz="1463">
                <a:latin typeface="페이퍼로지 8 ExtraBold" pitchFamily="2" charset="-127"/>
                <a:ea typeface="페이퍼로지 8 ExtraBold" pitchFamily="2" charset="-127"/>
              </a:rPr>
              <a:t> </a:t>
            </a:r>
            <a:r>
              <a:rPr lang="ko-KR" altLang="en-US" sz="1463">
                <a:latin typeface="페이퍼로지 8 ExtraBold" pitchFamily="2" charset="-127"/>
                <a:ea typeface="페이퍼로지 8 ExtraBold" pitchFamily="2" charset="-127"/>
              </a:rPr>
              <a:t>기준</a:t>
            </a: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079EBA04-D33F-4C16-A7E2-4CEE4CCFDECA}"/>
              </a:ext>
            </a:extLst>
          </p:cNvPr>
          <p:cNvSpPr/>
          <p:nvPr/>
        </p:nvSpPr>
        <p:spPr>
          <a:xfrm>
            <a:off x="3689500" y="2989046"/>
            <a:ext cx="2532640" cy="2217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2E7A350-6DE6-4BF8-8488-C720EC3D5005}"/>
              </a:ext>
            </a:extLst>
          </p:cNvPr>
          <p:cNvSpPr txBox="1"/>
          <p:nvPr/>
        </p:nvSpPr>
        <p:spPr>
          <a:xfrm>
            <a:off x="3799944" y="3165441"/>
            <a:ext cx="2274662" cy="19182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7042" indent="-147042">
              <a:buFont typeface="Arial" panose="020B0604020202020204" pitchFamily="34" charset="0"/>
              <a:buChar char="•"/>
            </a:pPr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1</a:t>
            </a: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주 기준 </a:t>
            </a:r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35</a:t>
            </a: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만원 지급</a:t>
            </a:r>
            <a:endParaRPr lang="en-US" altLang="ko-KR" sz="1463">
              <a:latin typeface="페이퍼로지 4 Regular" pitchFamily="2" charset="-127"/>
              <a:ea typeface="페이퍼로지 4 Regular" pitchFamily="2" charset="-127"/>
            </a:endParaRPr>
          </a:p>
          <a:p>
            <a:pPr marL="147042" indent="-147042">
              <a:buFont typeface="Arial" panose="020B0604020202020204" pitchFamily="34" charset="0"/>
              <a:buChar char="•"/>
            </a:pPr>
            <a:endParaRPr lang="en-US" altLang="ko-KR" sz="1463">
              <a:latin typeface="페이퍼로지 4 Regular" pitchFamily="2" charset="-127"/>
              <a:ea typeface="페이퍼로지 4 Regular" pitchFamily="2" charset="-127"/>
            </a:endParaRPr>
          </a:p>
          <a:p>
            <a:pPr marL="147042" indent="-147042">
              <a:buFont typeface="Arial" panose="020B0604020202020204" pitchFamily="34" charset="0"/>
              <a:buChar char="•"/>
            </a:pP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해당 주차의 출석률에 따라</a:t>
            </a:r>
            <a:b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</a:b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지원금액 차등 지급</a:t>
            </a:r>
            <a:endParaRPr lang="en-US" altLang="ko-KR" sz="1463">
              <a:latin typeface="페이퍼로지 4 Regular" pitchFamily="2" charset="-127"/>
              <a:ea typeface="페이퍼로지 4 Regular" pitchFamily="2" charset="-127"/>
            </a:endParaRPr>
          </a:p>
          <a:p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   (</a:t>
            </a: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주 </a:t>
            </a:r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90% </a:t>
            </a: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이상 출석 시 </a:t>
            </a:r>
            <a:endParaRPr lang="en-US" altLang="ko-KR" sz="1463">
              <a:latin typeface="페이퍼로지 4 Regular" pitchFamily="2" charset="-127"/>
              <a:ea typeface="페이퍼로지 4 Regular" pitchFamily="2" charset="-127"/>
            </a:endParaRPr>
          </a:p>
          <a:p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    </a:t>
            </a: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최대 금액 지급</a:t>
            </a:r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)</a:t>
            </a:r>
          </a:p>
          <a:p>
            <a:pPr marL="147042" indent="-147042">
              <a:buFont typeface="Arial" panose="020B0604020202020204" pitchFamily="34" charset="0"/>
              <a:buChar char="•"/>
            </a:pPr>
            <a:endParaRPr lang="en-US" altLang="ko-KR" sz="1625">
              <a:latin typeface="페이퍼로지 4 Regular" pitchFamily="2" charset="-127"/>
              <a:ea typeface="페이퍼로지 4 Regular" pitchFamily="2" charset="-127"/>
            </a:endParaRPr>
          </a:p>
          <a:p>
            <a:pPr marL="147042" indent="-147042">
              <a:buFont typeface="Arial" panose="020B0604020202020204" pitchFamily="34" charset="0"/>
              <a:buChar char="•"/>
            </a:pP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월 단위로 지급</a:t>
            </a:r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 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6EED9B83-A61E-4015-9A14-A6F17205DC8B}"/>
              </a:ext>
            </a:extLst>
          </p:cNvPr>
          <p:cNvSpPr/>
          <p:nvPr/>
        </p:nvSpPr>
        <p:spPr>
          <a:xfrm>
            <a:off x="6563391" y="1381125"/>
            <a:ext cx="2836642" cy="401002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/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B705EEE7-1A94-48F3-AA4F-B2909DEB0AC8}"/>
              </a:ext>
            </a:extLst>
          </p:cNvPr>
          <p:cNvSpPr/>
          <p:nvPr/>
        </p:nvSpPr>
        <p:spPr>
          <a:xfrm>
            <a:off x="6563390" y="1381125"/>
            <a:ext cx="2836642" cy="42881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9250" bIns="0" rtlCol="0" anchor="ctr"/>
          <a:lstStyle/>
          <a:p>
            <a:pPr algn="ctr"/>
            <a:r>
              <a:rPr lang="ko-KR" altLang="en-US" sz="1625">
                <a:solidFill>
                  <a:schemeClr val="bg1"/>
                </a:solidFill>
                <a:latin typeface="페이퍼로지 8 ExtraBold" pitchFamily="2" charset="-127"/>
                <a:ea typeface="페이퍼로지 8 ExtraBold" pitchFamily="2" charset="-127"/>
              </a:rPr>
              <a:t>체류지원비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F817AA5-11D5-4939-A3B8-40223ABD33F4}"/>
              </a:ext>
            </a:extLst>
          </p:cNvPr>
          <p:cNvSpPr txBox="1"/>
          <p:nvPr/>
        </p:nvSpPr>
        <p:spPr>
          <a:xfrm>
            <a:off x="7281840" y="2206360"/>
            <a:ext cx="1399743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900">
                <a:latin typeface="페이퍼로지 8 ExtraBold" pitchFamily="2" charset="-127"/>
                <a:ea typeface="페이퍼로지 8 ExtraBold" pitchFamily="2" charset="-127"/>
              </a:rPr>
              <a:t>5</a:t>
            </a:r>
            <a:r>
              <a:rPr lang="ko-KR" altLang="en-US" sz="3900">
                <a:latin typeface="페이퍼로지 8 ExtraBold" pitchFamily="2" charset="-127"/>
                <a:ea typeface="페이퍼로지 8 ExtraBold" pitchFamily="2" charset="-127"/>
              </a:rPr>
              <a:t>만원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E22333A-ED40-4944-B072-4572D401BF89}"/>
              </a:ext>
            </a:extLst>
          </p:cNvPr>
          <p:cNvSpPr txBox="1"/>
          <p:nvPr/>
        </p:nvSpPr>
        <p:spPr>
          <a:xfrm>
            <a:off x="7204898" y="2007968"/>
            <a:ext cx="1553631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63">
                <a:latin typeface="페이퍼로지 8 ExtraBold" pitchFamily="2" charset="-127"/>
                <a:ea typeface="페이퍼로지 8 ExtraBold" pitchFamily="2" charset="-127"/>
              </a:rPr>
              <a:t>1</a:t>
            </a:r>
            <a:r>
              <a:rPr lang="ko-KR" altLang="en-US" sz="1463">
                <a:latin typeface="페이퍼로지 8 ExtraBold" pitchFamily="2" charset="-127"/>
                <a:ea typeface="페이퍼로지 8 ExtraBold" pitchFamily="2" charset="-127"/>
              </a:rPr>
              <a:t>주</a:t>
            </a:r>
            <a:r>
              <a:rPr lang="en-US" altLang="ko-KR" sz="1463">
                <a:latin typeface="페이퍼로지 8 ExtraBold" pitchFamily="2" charset="-127"/>
                <a:ea typeface="페이퍼로지 8 ExtraBold" pitchFamily="2" charset="-127"/>
              </a:rPr>
              <a:t>(25</a:t>
            </a:r>
            <a:r>
              <a:rPr lang="ko-KR" altLang="en-US" sz="1463">
                <a:latin typeface="페이퍼로지 8 ExtraBold" pitchFamily="2" charset="-127"/>
                <a:ea typeface="페이퍼로지 8 ExtraBold" pitchFamily="2" charset="-127"/>
              </a:rPr>
              <a:t>시간</a:t>
            </a:r>
            <a:r>
              <a:rPr lang="en-US" altLang="ko-KR" sz="1463">
                <a:latin typeface="페이퍼로지 8 ExtraBold" pitchFamily="2" charset="-127"/>
                <a:ea typeface="페이퍼로지 8 ExtraBold" pitchFamily="2" charset="-127"/>
              </a:rPr>
              <a:t>) </a:t>
            </a:r>
            <a:r>
              <a:rPr lang="ko-KR" altLang="en-US" sz="1463">
                <a:latin typeface="페이퍼로지 8 ExtraBold" pitchFamily="2" charset="-127"/>
                <a:ea typeface="페이퍼로지 8 ExtraBold" pitchFamily="2" charset="-127"/>
              </a:rPr>
              <a:t>기준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F9D71038-D708-4CEE-AF18-61BCBD7A2043}"/>
              </a:ext>
            </a:extLst>
          </p:cNvPr>
          <p:cNvSpPr/>
          <p:nvPr/>
        </p:nvSpPr>
        <p:spPr>
          <a:xfrm>
            <a:off x="6715392" y="2989046"/>
            <a:ext cx="2532640" cy="2217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229A672-7800-4220-B9A9-31F1EC284642}"/>
              </a:ext>
            </a:extLst>
          </p:cNvPr>
          <p:cNvSpPr txBox="1"/>
          <p:nvPr/>
        </p:nvSpPr>
        <p:spPr>
          <a:xfrm>
            <a:off x="6833457" y="3165441"/>
            <a:ext cx="2274662" cy="7677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7042" indent="-147042">
              <a:buFont typeface="Arial" panose="020B0604020202020204" pitchFamily="34" charset="0"/>
              <a:buChar char="•"/>
            </a:pP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참여자 실 거주 주소와</a:t>
            </a:r>
            <a:b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</a:b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일경험 참여 기업간 거리가</a:t>
            </a:r>
            <a:b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</a:b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왕복 </a:t>
            </a:r>
            <a: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  <a:t>60km </a:t>
            </a: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이상 시 지급</a:t>
            </a:r>
            <a:endParaRPr lang="en-US" altLang="ko-KR" sz="1463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B082BEE-5F81-485A-8606-2F5031D89BD4}"/>
              </a:ext>
            </a:extLst>
          </p:cNvPr>
          <p:cNvSpPr txBox="1"/>
          <p:nvPr/>
        </p:nvSpPr>
        <p:spPr>
          <a:xfrm>
            <a:off x="352108" y="634492"/>
            <a:ext cx="3262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>
                <a:latin typeface="페이퍼로지 8 ExtraBold" pitchFamily="2" charset="-127"/>
                <a:ea typeface="페이퍼로지 8 ExtraBold" pitchFamily="2" charset="-127"/>
              </a:rPr>
              <a:t>인턴형 참여 혜택 안내</a:t>
            </a:r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A4562E3D-4CA7-47BF-8B9C-D7F6C67F4D6B}"/>
              </a:ext>
            </a:extLst>
          </p:cNvPr>
          <p:cNvSpPr/>
          <p:nvPr/>
        </p:nvSpPr>
        <p:spPr>
          <a:xfrm>
            <a:off x="344488" y="5661449"/>
            <a:ext cx="9217025" cy="667637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163EC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>
                <a:solidFill>
                  <a:srgbClr val="163ECA"/>
                </a:solidFill>
                <a:latin typeface="페이퍼로지 8 ExtraBold" pitchFamily="2" charset="-127"/>
                <a:ea typeface="페이퍼로지 8 ExtraBold" pitchFamily="2" charset="-127"/>
              </a:rPr>
              <a:t>고용노동부 수료증 발급 </a:t>
            </a:r>
            <a:r>
              <a:rPr lang="en-US" altLang="ko-KR" sz="1600">
                <a:solidFill>
                  <a:srgbClr val="163ECA"/>
                </a:solidFill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1600">
                <a:solidFill>
                  <a:schemeClr val="tx1">
                    <a:lumMod val="65000"/>
                    <a:lumOff val="3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*</a:t>
            </a:r>
            <a:r>
              <a:rPr lang="ko-KR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일경험 수료 후</a:t>
            </a:r>
            <a:r>
              <a:rPr lang="en-US" altLang="ko-KR" sz="1600">
                <a:solidFill>
                  <a:schemeClr val="tx1">
                    <a:lumMod val="65000"/>
                    <a:lumOff val="3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청년일경험 포털사이트를 통해 만족도 입력 필수</a:t>
            </a:r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95AB250-24F7-4827-9B98-19FA09810EC6}"/>
              </a:ext>
            </a:extLst>
          </p:cNvPr>
          <p:cNvSpPr txBox="1"/>
          <p:nvPr/>
        </p:nvSpPr>
        <p:spPr>
          <a:xfrm>
            <a:off x="6833457" y="4023341"/>
            <a:ext cx="2109552" cy="5425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7042" indent="-147042">
              <a:buFont typeface="Arial" panose="020B0604020202020204" pitchFamily="34" charset="0"/>
              <a:buChar char="•"/>
            </a:pP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해당 주차 일경험</a:t>
            </a:r>
            <a:br>
              <a:rPr lang="en-US" altLang="ko-KR" sz="1463">
                <a:latin typeface="페이퍼로지 4 Regular" pitchFamily="2" charset="-127"/>
                <a:ea typeface="페이퍼로지 4 Regular" pitchFamily="2" charset="-127"/>
              </a:rPr>
            </a:br>
            <a:r>
              <a:rPr lang="ko-KR" altLang="en-US" sz="1463">
                <a:latin typeface="페이퍼로지 4 Regular" pitchFamily="2" charset="-127"/>
                <a:ea typeface="페이퍼로지 4 Regular" pitchFamily="2" charset="-127"/>
              </a:rPr>
              <a:t>출석률에 따른 차등 지급</a:t>
            </a:r>
            <a:endParaRPr lang="en-US" altLang="ko-KR" sz="1463">
              <a:latin typeface="페이퍼로지 4 Regular" pitchFamily="2" charset="-127"/>
              <a:ea typeface="페이퍼로지 4 Regular" pitchFamily="2" charset="-127"/>
            </a:endParaRPr>
          </a:p>
        </p:txBody>
      </p: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F94619A8-BF17-4E6B-B953-41AA78E0FA24}"/>
              </a:ext>
            </a:extLst>
          </p:cNvPr>
          <p:cNvGrpSpPr/>
          <p:nvPr/>
        </p:nvGrpSpPr>
        <p:grpSpPr>
          <a:xfrm>
            <a:off x="8616194" y="234471"/>
            <a:ext cx="945318" cy="261610"/>
            <a:chOff x="8335275" y="205287"/>
            <a:chExt cx="945318" cy="261610"/>
          </a:xfrm>
        </p:grpSpPr>
        <p:pic>
          <p:nvPicPr>
            <p:cNvPr id="64" name="Picture 2" descr="주)지에스씨넷 서울지점 2025년 기업정보 | 직원수, 근무환경, 복리후생 등 - 사람인">
              <a:extLst>
                <a:ext uri="{FF2B5EF4-FFF2-40B4-BE49-F238E27FC236}">
                  <a16:creationId xmlns:a16="http://schemas.microsoft.com/office/drawing/2014/main" id="{C1497BA7-F836-4F23-A70D-3C7C1E1ECC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5275" y="273650"/>
              <a:ext cx="208807" cy="135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0EF8BD7-ED77-4A07-A0B9-717D6A2957BB}"/>
                </a:ext>
              </a:extLst>
            </p:cNvPr>
            <p:cNvSpPr txBox="1"/>
            <p:nvPr/>
          </p:nvSpPr>
          <p:spPr>
            <a:xfrm>
              <a:off x="8478770" y="205287"/>
              <a:ext cx="8018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지에스씨넷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0404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id="{2E545781-23DC-479F-8F3D-C3E6A50F943A}"/>
              </a:ext>
            </a:extLst>
          </p:cNvPr>
          <p:cNvGrpSpPr/>
          <p:nvPr/>
        </p:nvGrpSpPr>
        <p:grpSpPr>
          <a:xfrm>
            <a:off x="8616194" y="234471"/>
            <a:ext cx="945318" cy="261610"/>
            <a:chOff x="8335275" y="205287"/>
            <a:chExt cx="945318" cy="261610"/>
          </a:xfrm>
        </p:grpSpPr>
        <p:pic>
          <p:nvPicPr>
            <p:cNvPr id="7" name="Picture 2" descr="주)지에스씨넷 서울지점 2025년 기업정보 | 직원수, 근무환경, 복리후생 등 - 사람인">
              <a:extLst>
                <a:ext uri="{FF2B5EF4-FFF2-40B4-BE49-F238E27FC236}">
                  <a16:creationId xmlns:a16="http://schemas.microsoft.com/office/drawing/2014/main" id="{738B685D-ED10-4ED7-B886-065F032912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5275" y="273650"/>
              <a:ext cx="208807" cy="135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6AF5B41-3F61-4BF7-BE13-69470ED1408B}"/>
                </a:ext>
              </a:extLst>
            </p:cNvPr>
            <p:cNvSpPr txBox="1"/>
            <p:nvPr/>
          </p:nvSpPr>
          <p:spPr>
            <a:xfrm>
              <a:off x="8478770" y="205287"/>
              <a:ext cx="8018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지에스씨넷</a:t>
              </a:r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ADDF037F-B120-4C71-905B-156C690E99BA}"/>
              </a:ext>
            </a:extLst>
          </p:cNvPr>
          <p:cNvGrpSpPr/>
          <p:nvPr/>
        </p:nvGrpSpPr>
        <p:grpSpPr>
          <a:xfrm>
            <a:off x="1967247" y="2805380"/>
            <a:ext cx="5971507" cy="1323440"/>
            <a:chOff x="1967248" y="3505825"/>
            <a:chExt cx="5971507" cy="132344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8C523B6-8967-43A0-9917-B033240AEF42}"/>
                </a:ext>
              </a:extLst>
            </p:cNvPr>
            <p:cNvSpPr txBox="1"/>
            <p:nvPr/>
          </p:nvSpPr>
          <p:spPr>
            <a:xfrm>
              <a:off x="2571580" y="3505825"/>
              <a:ext cx="47628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미래내일일경험 인턴형</a:t>
              </a:r>
              <a:r>
                <a:rPr lang="en-US" altLang="ko-KR" sz="28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 </a:t>
              </a:r>
              <a:r>
                <a:rPr lang="ko-KR" altLang="en-US" sz="28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프로그램</a:t>
              </a:r>
              <a:endParaRPr lang="en-US" altLang="ko-KR" sz="2800">
                <a:ln w="13500">
                  <a:solidFill>
                    <a:srgbClr val="4F81BD">
                      <a:shade val="2500"/>
                      <a:alpha val="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559D035-9790-4E08-8D24-E04C477016A1}"/>
                </a:ext>
              </a:extLst>
            </p:cNvPr>
            <p:cNvSpPr txBox="1"/>
            <p:nvPr/>
          </p:nvSpPr>
          <p:spPr>
            <a:xfrm>
              <a:off x="1967248" y="3905935"/>
              <a:ext cx="597150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5400">
                  <a:latin typeface="페이퍼로지 8 ExtraBold" pitchFamily="2" charset="-127"/>
                  <a:ea typeface="페이퍼로지 8 ExtraBold" pitchFamily="2" charset="-127"/>
                </a:rPr>
                <a:t>온라인 참여신청 방법</a:t>
              </a:r>
              <a:endParaRPr lang="en-US" altLang="ko-KR" sz="5400">
                <a:latin typeface="페이퍼로지 8 ExtraBold" pitchFamily="2" charset="-127"/>
                <a:ea typeface="페이퍼로지 8 ExtraBold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4611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60FE8C-8758-4D26-90AB-D9560125A131}"/>
              </a:ext>
            </a:extLst>
          </p:cNvPr>
          <p:cNvSpPr txBox="1"/>
          <p:nvPr/>
        </p:nvSpPr>
        <p:spPr>
          <a:xfrm>
            <a:off x="384969" y="406360"/>
            <a:ext cx="928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>
                <a:solidFill>
                  <a:srgbClr val="163ECA"/>
                </a:solidFill>
                <a:latin typeface="페이퍼로지 8 ExtraBold" pitchFamily="2" charset="-127"/>
                <a:ea typeface="페이퍼로지 8 ExtraBold" pitchFamily="2" charset="-127"/>
              </a:rPr>
              <a:t>STEP1.</a:t>
            </a:r>
            <a:endParaRPr lang="ko-KR" altLang="en-US" sz="1600">
              <a:solidFill>
                <a:srgbClr val="163ECA"/>
              </a:solidFill>
              <a:latin typeface="페이퍼로지 8 ExtraBold" pitchFamily="2" charset="-127"/>
              <a:ea typeface="페이퍼로지 8 ExtraBold" pitchFamily="2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066ECE6-3432-433A-B04F-4CC4754A1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838" y="1168460"/>
            <a:ext cx="9210675" cy="5108299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A3190AAD-54CD-4034-857A-2856CD21118E}"/>
              </a:ext>
            </a:extLst>
          </p:cNvPr>
          <p:cNvSpPr/>
          <p:nvPr/>
        </p:nvSpPr>
        <p:spPr>
          <a:xfrm>
            <a:off x="7524751" y="1220788"/>
            <a:ext cx="1062038" cy="27940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609C4A3B-1806-4982-BF13-747680BD2047}"/>
              </a:ext>
            </a:extLst>
          </p:cNvPr>
          <p:cNvSpPr/>
          <p:nvPr/>
        </p:nvSpPr>
        <p:spPr>
          <a:xfrm>
            <a:off x="349251" y="5689539"/>
            <a:ext cx="9212262" cy="690347"/>
          </a:xfrm>
          <a:prstGeom prst="roundRect">
            <a:avLst/>
          </a:prstGeom>
          <a:solidFill>
            <a:schemeClr val="bg1"/>
          </a:solidFill>
          <a:ln w="22225">
            <a:solidFill>
              <a:srgbClr val="163EC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[</a:t>
            </a:r>
            <a:r>
              <a:rPr lang="ko-KR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청년일경험포털</a:t>
            </a:r>
            <a:r>
              <a:rPr lang="en-US" altLang="ko-KR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] </a:t>
            </a:r>
            <a:r>
              <a:rPr lang="ko-KR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접속 후 </a:t>
            </a:r>
            <a:r>
              <a:rPr lang="ko-KR" altLang="en-US" sz="2000">
                <a:solidFill>
                  <a:srgbClr val="FF66CC"/>
                </a:solidFill>
                <a:latin typeface="페이퍼로지 8 ExtraBold" pitchFamily="2" charset="-127"/>
                <a:ea typeface="페이퍼로지 8 ExtraBold" pitchFamily="2" charset="-127"/>
              </a:rPr>
              <a:t>로그인</a:t>
            </a:r>
            <a:r>
              <a:rPr lang="ko-KR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 </a:t>
            </a:r>
            <a:r>
              <a:rPr lang="en-US" altLang="ko-KR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OR </a:t>
            </a:r>
            <a:r>
              <a:rPr lang="ko-KR" altLang="en-US" sz="2000">
                <a:solidFill>
                  <a:srgbClr val="FF66CC"/>
                </a:solidFill>
                <a:latin typeface="페이퍼로지 8 ExtraBold" pitchFamily="2" charset="-127"/>
                <a:ea typeface="페이퍼로지 8 ExtraBold" pitchFamily="2" charset="-127"/>
              </a:rPr>
              <a:t>회원가입</a:t>
            </a:r>
            <a:r>
              <a:rPr lang="ko-KR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 </a:t>
            </a:r>
            <a:r>
              <a:rPr lang="en-US" altLang="ko-KR" sz="16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*</a:t>
            </a:r>
            <a:r>
              <a:rPr lang="ko-KR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고용</a:t>
            </a:r>
            <a:r>
              <a:rPr lang="en-US" altLang="ko-KR" sz="16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24</a:t>
            </a:r>
            <a:r>
              <a:rPr lang="ko-KR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와 계정 연동되어 있음</a:t>
            </a:r>
            <a:endParaRPr lang="ko-KR" altLang="en-US" sz="2000">
              <a:solidFill>
                <a:schemeClr val="tx1">
                  <a:lumMod val="75000"/>
                  <a:lumOff val="2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2A651C-8634-4241-B1A1-50DA9DD71448}"/>
              </a:ext>
            </a:extLst>
          </p:cNvPr>
          <p:cNvSpPr txBox="1"/>
          <p:nvPr/>
        </p:nvSpPr>
        <p:spPr>
          <a:xfrm>
            <a:off x="7135993" y="1160433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79807C-47ED-4B45-8B7C-67AF25AC11A0}"/>
              </a:ext>
            </a:extLst>
          </p:cNvPr>
          <p:cNvSpPr txBox="1"/>
          <p:nvPr/>
        </p:nvSpPr>
        <p:spPr>
          <a:xfrm>
            <a:off x="352108" y="634492"/>
            <a:ext cx="5836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>
                <a:latin typeface="페이퍼로지 8 ExtraBold" pitchFamily="2" charset="-127"/>
                <a:ea typeface="페이퍼로지 8 ExtraBold" pitchFamily="2" charset="-127"/>
              </a:rPr>
              <a:t>청년일경험 포털 </a:t>
            </a:r>
            <a:r>
              <a:rPr lang="en-US" altLang="ko-KR" sz="1400">
                <a:latin typeface="페이퍼로지 8 ExtraBold" pitchFamily="2" charset="-127"/>
                <a:ea typeface="페이퍼로지 8 ExtraBold" pitchFamily="2" charset="-127"/>
              </a:rPr>
              <a:t>(https://yw.work24.go.kr/main.do) </a:t>
            </a:r>
            <a:endParaRPr lang="en-US" altLang="ko-KR" sz="2800">
              <a:latin typeface="페이퍼로지 8 ExtraBold" pitchFamily="2" charset="-127"/>
              <a:ea typeface="페이퍼로지 8 ExtraBold" pitchFamily="2" charset="-127"/>
            </a:endParaRP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4CCB9C35-46CD-4127-AD2E-C79B4C64DCFB}"/>
              </a:ext>
            </a:extLst>
          </p:cNvPr>
          <p:cNvGrpSpPr/>
          <p:nvPr/>
        </p:nvGrpSpPr>
        <p:grpSpPr>
          <a:xfrm>
            <a:off x="8616194" y="234471"/>
            <a:ext cx="945318" cy="261610"/>
            <a:chOff x="8335275" y="205287"/>
            <a:chExt cx="945318" cy="261610"/>
          </a:xfrm>
        </p:grpSpPr>
        <p:pic>
          <p:nvPicPr>
            <p:cNvPr id="13" name="Picture 2" descr="주)지에스씨넷 서울지점 2025년 기업정보 | 직원수, 근무환경, 복리후생 등 - 사람인">
              <a:extLst>
                <a:ext uri="{FF2B5EF4-FFF2-40B4-BE49-F238E27FC236}">
                  <a16:creationId xmlns:a16="http://schemas.microsoft.com/office/drawing/2014/main" id="{4145B38E-3720-48F9-AE6F-6035E15C83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5275" y="273650"/>
              <a:ext cx="208807" cy="135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2F9972-1BF2-45A1-9DB8-6F92B320F636}"/>
                </a:ext>
              </a:extLst>
            </p:cNvPr>
            <p:cNvSpPr txBox="1"/>
            <p:nvPr/>
          </p:nvSpPr>
          <p:spPr>
            <a:xfrm>
              <a:off x="8478770" y="205287"/>
              <a:ext cx="8018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지에스씨넷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3622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6E7908B5-EA21-43DF-B81B-2ABFF67BA0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743"/>
          <a:stretch/>
        </p:blipFill>
        <p:spPr>
          <a:xfrm>
            <a:off x="350838" y="1169988"/>
            <a:ext cx="9205911" cy="4995862"/>
          </a:xfrm>
          <a:prstGeom prst="rect">
            <a:avLst/>
          </a:prstGeom>
        </p:spPr>
      </p:pic>
      <p:grpSp>
        <p:nvGrpSpPr>
          <p:cNvPr id="12" name="그룹 11">
            <a:extLst>
              <a:ext uri="{FF2B5EF4-FFF2-40B4-BE49-F238E27FC236}">
                <a16:creationId xmlns:a16="http://schemas.microsoft.com/office/drawing/2014/main" id="{01299944-076A-43B8-B501-306260214751}"/>
              </a:ext>
            </a:extLst>
          </p:cNvPr>
          <p:cNvGrpSpPr/>
          <p:nvPr/>
        </p:nvGrpSpPr>
        <p:grpSpPr>
          <a:xfrm>
            <a:off x="1576441" y="1617633"/>
            <a:ext cx="1450796" cy="400110"/>
            <a:chOff x="1576441" y="1617633"/>
            <a:chExt cx="1450796" cy="400110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A36BF5B7-F49F-4B54-9A06-9F16E529DC68}"/>
                </a:ext>
              </a:extLst>
            </p:cNvPr>
            <p:cNvSpPr/>
            <p:nvPr/>
          </p:nvSpPr>
          <p:spPr>
            <a:xfrm>
              <a:off x="1965199" y="1677988"/>
              <a:ext cx="1062038" cy="279400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C0B4150-DA49-4D9B-88CD-F7A26161485D}"/>
                </a:ext>
              </a:extLst>
            </p:cNvPr>
            <p:cNvSpPr txBox="1"/>
            <p:nvPr/>
          </p:nvSpPr>
          <p:spPr>
            <a:xfrm>
              <a:off x="1576441" y="161763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000">
                  <a:solidFill>
                    <a:srgbClr val="FF0000"/>
                  </a:solidFill>
                  <a:latin typeface="페이퍼로지 8 ExtraBold" pitchFamily="2" charset="-127"/>
                  <a:ea typeface="페이퍼로지 8 ExtraBold" pitchFamily="2" charset="-127"/>
                </a:rPr>
                <a:t>②</a:t>
              </a:r>
            </a:p>
          </p:txBody>
        </p:sp>
      </p:grp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8E2177E-E75E-4C98-B8D1-0719C097F1E9}"/>
              </a:ext>
            </a:extLst>
          </p:cNvPr>
          <p:cNvSpPr/>
          <p:nvPr/>
        </p:nvSpPr>
        <p:spPr>
          <a:xfrm>
            <a:off x="1965199" y="2227996"/>
            <a:ext cx="749426" cy="27940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C18AA7-62C5-4CFD-A3FF-577A3650C39D}"/>
              </a:ext>
            </a:extLst>
          </p:cNvPr>
          <p:cNvSpPr txBox="1"/>
          <p:nvPr/>
        </p:nvSpPr>
        <p:spPr>
          <a:xfrm>
            <a:off x="1576441" y="2167641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③</a:t>
            </a: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899D9624-454A-48B0-9722-6FAD6BFBBED8}"/>
              </a:ext>
            </a:extLst>
          </p:cNvPr>
          <p:cNvSpPr/>
          <p:nvPr/>
        </p:nvSpPr>
        <p:spPr>
          <a:xfrm>
            <a:off x="349251" y="5689539"/>
            <a:ext cx="9212262" cy="690347"/>
          </a:xfrm>
          <a:prstGeom prst="roundRect">
            <a:avLst/>
          </a:prstGeom>
          <a:solidFill>
            <a:schemeClr val="bg1"/>
          </a:solidFill>
          <a:ln w="22225">
            <a:solidFill>
              <a:srgbClr val="163EC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좌측 상단에 있는</a:t>
            </a:r>
            <a:r>
              <a:rPr lang="en-US" altLang="ko-KR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 </a:t>
            </a:r>
            <a:r>
              <a:rPr lang="en-US" altLang="ko-KR" sz="2000">
                <a:solidFill>
                  <a:srgbClr val="FF66CC"/>
                </a:solidFill>
                <a:latin typeface="페이퍼로지 8 ExtraBold" pitchFamily="2" charset="-127"/>
                <a:ea typeface="페이퍼로지 8 ExtraBold" pitchFamily="2" charset="-127"/>
              </a:rPr>
              <a:t>[</a:t>
            </a:r>
            <a:r>
              <a:rPr lang="ko-KR" altLang="en-US" sz="2000">
                <a:solidFill>
                  <a:srgbClr val="FF66CC"/>
                </a:solidFill>
                <a:latin typeface="페이퍼로지 8 ExtraBold" pitchFamily="2" charset="-127"/>
                <a:ea typeface="페이퍼로지 8 ExtraBold" pitchFamily="2" charset="-127"/>
              </a:rPr>
              <a:t>일경험 프로그램</a:t>
            </a:r>
            <a:r>
              <a:rPr lang="en-US" altLang="ko-KR" sz="2000">
                <a:solidFill>
                  <a:srgbClr val="FF66CC"/>
                </a:solidFill>
                <a:latin typeface="페이퍼로지 8 ExtraBold" pitchFamily="2" charset="-127"/>
                <a:ea typeface="페이퍼로지 8 ExtraBold" pitchFamily="2" charset="-127"/>
              </a:rPr>
              <a:t>]</a:t>
            </a:r>
            <a:r>
              <a:rPr lang="en-US" altLang="ko-KR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 </a:t>
            </a:r>
            <a:r>
              <a:rPr lang="ko-KR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선택 후</a:t>
            </a:r>
            <a:r>
              <a:rPr lang="en-US" altLang="ko-KR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, </a:t>
            </a:r>
            <a:r>
              <a:rPr lang="ko-KR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하단에 있는</a:t>
            </a:r>
            <a:r>
              <a:rPr lang="en-US" altLang="ko-KR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 </a:t>
            </a:r>
            <a:r>
              <a:rPr lang="en-US" altLang="ko-KR" sz="2000">
                <a:solidFill>
                  <a:srgbClr val="FF66CC"/>
                </a:solidFill>
                <a:latin typeface="페이퍼로지 8 ExtraBold" pitchFamily="2" charset="-127"/>
                <a:ea typeface="페이퍼로지 8 ExtraBold" pitchFamily="2" charset="-127"/>
              </a:rPr>
              <a:t>[</a:t>
            </a:r>
            <a:r>
              <a:rPr lang="ko-KR" altLang="en-US" sz="2000">
                <a:solidFill>
                  <a:srgbClr val="FF66CC"/>
                </a:solidFill>
                <a:latin typeface="페이퍼로지 8 ExtraBold" pitchFamily="2" charset="-127"/>
                <a:ea typeface="페이퍼로지 8 ExtraBold" pitchFamily="2" charset="-127"/>
              </a:rPr>
              <a:t>프로그램 정보</a:t>
            </a:r>
            <a:r>
              <a:rPr lang="en-US" altLang="ko-KR" sz="2000">
                <a:solidFill>
                  <a:srgbClr val="FF66CC"/>
                </a:solidFill>
                <a:latin typeface="페이퍼로지 8 ExtraBold" pitchFamily="2" charset="-127"/>
                <a:ea typeface="페이퍼로지 8 ExtraBold" pitchFamily="2" charset="-127"/>
              </a:rPr>
              <a:t>] </a:t>
            </a:r>
            <a:r>
              <a:rPr lang="ko-KR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선택</a:t>
            </a:r>
            <a:endParaRPr lang="ko-KR" altLang="en-US" sz="2000">
              <a:solidFill>
                <a:schemeClr val="tx1">
                  <a:lumMod val="75000"/>
                  <a:lumOff val="2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BE14BD-2655-4B60-9DED-801320B9CA1F}"/>
              </a:ext>
            </a:extLst>
          </p:cNvPr>
          <p:cNvSpPr txBox="1"/>
          <p:nvPr/>
        </p:nvSpPr>
        <p:spPr>
          <a:xfrm>
            <a:off x="384969" y="406360"/>
            <a:ext cx="928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>
                <a:solidFill>
                  <a:srgbClr val="163ECA"/>
                </a:solidFill>
                <a:latin typeface="페이퍼로지 8 ExtraBold" pitchFamily="2" charset="-127"/>
                <a:ea typeface="페이퍼로지 8 ExtraBold" pitchFamily="2" charset="-127"/>
              </a:rPr>
              <a:t>STEP2.</a:t>
            </a:r>
            <a:endParaRPr lang="ko-KR" altLang="en-US" sz="1600">
              <a:solidFill>
                <a:srgbClr val="163ECA"/>
              </a:solidFill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F374FD-1CE2-42D8-80CE-F7DB57AE8D90}"/>
              </a:ext>
            </a:extLst>
          </p:cNvPr>
          <p:cNvSpPr txBox="1"/>
          <p:nvPr/>
        </p:nvSpPr>
        <p:spPr>
          <a:xfrm>
            <a:off x="352108" y="634492"/>
            <a:ext cx="2868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>
                <a:latin typeface="페이퍼로지 8 ExtraBold" pitchFamily="2" charset="-127"/>
                <a:ea typeface="페이퍼로지 8 ExtraBold" pitchFamily="2" charset="-127"/>
              </a:rPr>
              <a:t>프로그램 정보 확인</a:t>
            </a:r>
            <a:endParaRPr lang="en-US" altLang="ko-KR" sz="2800">
              <a:latin typeface="페이퍼로지 8 ExtraBold" pitchFamily="2" charset="-127"/>
              <a:ea typeface="페이퍼로지 8 ExtraBold" pitchFamily="2" charset="-127"/>
            </a:endParaRPr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75CFBAFB-37FC-43E3-9728-89DF41EDBA4A}"/>
              </a:ext>
            </a:extLst>
          </p:cNvPr>
          <p:cNvGrpSpPr/>
          <p:nvPr/>
        </p:nvGrpSpPr>
        <p:grpSpPr>
          <a:xfrm>
            <a:off x="8616194" y="234471"/>
            <a:ext cx="945318" cy="261610"/>
            <a:chOff x="8335275" y="205287"/>
            <a:chExt cx="945318" cy="261610"/>
          </a:xfrm>
        </p:grpSpPr>
        <p:pic>
          <p:nvPicPr>
            <p:cNvPr id="24" name="Picture 2" descr="주)지에스씨넷 서울지점 2025년 기업정보 | 직원수, 근무환경, 복리후생 등 - 사람인">
              <a:extLst>
                <a:ext uri="{FF2B5EF4-FFF2-40B4-BE49-F238E27FC236}">
                  <a16:creationId xmlns:a16="http://schemas.microsoft.com/office/drawing/2014/main" id="{E03E1EC1-2133-4D4D-8496-7FB65E879A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5275" y="273650"/>
              <a:ext cx="208807" cy="135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3223EF0-FA4F-432E-A272-2B3795F79EF5}"/>
                </a:ext>
              </a:extLst>
            </p:cNvPr>
            <p:cNvSpPr txBox="1"/>
            <p:nvPr/>
          </p:nvSpPr>
          <p:spPr>
            <a:xfrm>
              <a:off x="8478770" y="205287"/>
              <a:ext cx="8018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지에스씨넷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9889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2092EBFA-4165-4A76-8AC8-99F921431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014" y="1169988"/>
            <a:ext cx="6019314" cy="5211762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72DA3A4F-6B6C-4FBD-99AF-C882661946DD}"/>
              </a:ext>
            </a:extLst>
          </p:cNvPr>
          <p:cNvSpPr/>
          <p:nvPr/>
        </p:nvSpPr>
        <p:spPr>
          <a:xfrm>
            <a:off x="1881187" y="2403474"/>
            <a:ext cx="495300" cy="230187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574C48-7BD4-4402-A935-D2F07D39BFEF}"/>
              </a:ext>
            </a:extLst>
          </p:cNvPr>
          <p:cNvSpPr txBox="1"/>
          <p:nvPr/>
        </p:nvSpPr>
        <p:spPr>
          <a:xfrm>
            <a:off x="2091599" y="2608233"/>
            <a:ext cx="1550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[</a:t>
            </a:r>
            <a:r>
              <a:rPr lang="ko-KR" altLang="en-US" sz="20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인턴형</a:t>
            </a:r>
            <a:r>
              <a:rPr lang="en-US" altLang="ko-KR" sz="20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] </a:t>
            </a:r>
            <a:r>
              <a:rPr lang="ko-KR" altLang="en-US" sz="20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체크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3CC90EA5-0E89-4E2D-8153-4CDBD4FA5491}"/>
              </a:ext>
            </a:extLst>
          </p:cNvPr>
          <p:cNvSpPr/>
          <p:nvPr/>
        </p:nvSpPr>
        <p:spPr>
          <a:xfrm>
            <a:off x="1507999" y="3701959"/>
            <a:ext cx="520826" cy="230188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C49A7C-638C-47D0-830B-B7FEFAE9155F}"/>
              </a:ext>
            </a:extLst>
          </p:cNvPr>
          <p:cNvSpPr txBox="1"/>
          <p:nvPr/>
        </p:nvSpPr>
        <p:spPr>
          <a:xfrm>
            <a:off x="2136775" y="3599581"/>
            <a:ext cx="2002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[</a:t>
            </a:r>
            <a:r>
              <a:rPr lang="ko-KR" altLang="en-US" sz="20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지에스씨넷</a:t>
            </a:r>
            <a:r>
              <a:rPr lang="en-US" altLang="ko-KR" sz="20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] </a:t>
            </a:r>
            <a:r>
              <a:rPr lang="ko-KR" altLang="en-US" sz="20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입력</a:t>
            </a: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A6BAC226-9F99-45F7-9901-8513544C02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1724" y="1486957"/>
            <a:ext cx="3149789" cy="4894793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E8FC3796-EE70-4C9B-80B0-A8F55BFF63D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</a:extLst>
          </a:blip>
          <a:srcRect l="7620" t="13600" r="17949" b="72195"/>
          <a:stretch/>
        </p:blipFill>
        <p:spPr>
          <a:xfrm>
            <a:off x="6649805" y="2146299"/>
            <a:ext cx="2344432" cy="695326"/>
          </a:xfrm>
          <a:prstGeom prst="rect">
            <a:avLst/>
          </a:prstGeom>
        </p:spPr>
      </p:pic>
      <p:sp>
        <p:nvSpPr>
          <p:cNvPr id="23" name="화살표: 오른쪽 22">
            <a:extLst>
              <a:ext uri="{FF2B5EF4-FFF2-40B4-BE49-F238E27FC236}">
                <a16:creationId xmlns:a16="http://schemas.microsoft.com/office/drawing/2014/main" id="{9DF9914E-CBF4-44EE-A2FA-7F722491DD75}"/>
              </a:ext>
            </a:extLst>
          </p:cNvPr>
          <p:cNvSpPr/>
          <p:nvPr/>
        </p:nvSpPr>
        <p:spPr>
          <a:xfrm>
            <a:off x="6299199" y="3394263"/>
            <a:ext cx="350605" cy="605428"/>
          </a:xfrm>
          <a:prstGeom prst="rightArrow">
            <a:avLst>
              <a:gd name="adj1" fmla="val 76353"/>
              <a:gd name="adj2" fmla="val 56957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DF0A6F4-3800-4140-8A1F-7F62D3164073}"/>
              </a:ext>
            </a:extLst>
          </p:cNvPr>
          <p:cNvSpPr/>
          <p:nvPr/>
        </p:nvSpPr>
        <p:spPr>
          <a:xfrm>
            <a:off x="8521446" y="5665756"/>
            <a:ext cx="789241" cy="425481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43180EF3-085E-428E-BD80-0A9BE16328D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</a:extLst>
          </a:blip>
          <a:srcRect l="32719" t="39449" r="9080" b="53712"/>
          <a:stretch/>
        </p:blipFill>
        <p:spPr>
          <a:xfrm>
            <a:off x="7473913" y="3408552"/>
            <a:ext cx="1833245" cy="334773"/>
          </a:xfrm>
          <a:prstGeom prst="rect">
            <a:avLst/>
          </a:prstGeom>
        </p:spPr>
      </p:pic>
      <p:pic>
        <p:nvPicPr>
          <p:cNvPr id="28" name="그림 27">
            <a:extLst>
              <a:ext uri="{FF2B5EF4-FFF2-40B4-BE49-F238E27FC236}">
                <a16:creationId xmlns:a16="http://schemas.microsoft.com/office/drawing/2014/main" id="{C7746A91-047B-4150-AD5A-29D0BD5BBB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</a:extLst>
          </a:blip>
          <a:srcRect l="32719" t="65164" r="9080" b="16977"/>
          <a:stretch/>
        </p:blipFill>
        <p:spPr>
          <a:xfrm>
            <a:off x="7473913" y="4667250"/>
            <a:ext cx="1833245" cy="874215"/>
          </a:xfrm>
          <a:prstGeom prst="rect">
            <a:avLst/>
          </a:prstGeom>
        </p:spPr>
      </p:pic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ACF56405-0D9F-468B-9B79-B30C65E9DEF5}"/>
              </a:ext>
            </a:extLst>
          </p:cNvPr>
          <p:cNvSpPr/>
          <p:nvPr/>
        </p:nvSpPr>
        <p:spPr>
          <a:xfrm>
            <a:off x="349251" y="5841206"/>
            <a:ext cx="2820669" cy="54054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2225">
            <a:solidFill>
              <a:srgbClr val="163EC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+ </a:t>
            </a:r>
            <a:r>
              <a:rPr lang="ko-KR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더 많은 검색조건 열기</a:t>
            </a:r>
            <a:endParaRPr lang="ko-KR" altLang="en-US" sz="2000">
              <a:solidFill>
                <a:schemeClr val="tx1">
                  <a:lumMod val="75000"/>
                  <a:lumOff val="2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25E85B-5B13-4A55-BBCB-41862ABC92D5}"/>
              </a:ext>
            </a:extLst>
          </p:cNvPr>
          <p:cNvSpPr txBox="1"/>
          <p:nvPr/>
        </p:nvSpPr>
        <p:spPr>
          <a:xfrm>
            <a:off x="384969" y="406360"/>
            <a:ext cx="928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>
                <a:solidFill>
                  <a:srgbClr val="163ECA"/>
                </a:solidFill>
                <a:latin typeface="페이퍼로지 8 ExtraBold" pitchFamily="2" charset="-127"/>
                <a:ea typeface="페이퍼로지 8 ExtraBold" pitchFamily="2" charset="-127"/>
              </a:rPr>
              <a:t>STEP3.</a:t>
            </a:r>
            <a:endParaRPr lang="ko-KR" altLang="en-US" sz="1600">
              <a:solidFill>
                <a:srgbClr val="163ECA"/>
              </a:solidFill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A5DC50-2F1A-4761-A64C-68160C5D7062}"/>
              </a:ext>
            </a:extLst>
          </p:cNvPr>
          <p:cNvSpPr txBox="1"/>
          <p:nvPr/>
        </p:nvSpPr>
        <p:spPr>
          <a:xfrm>
            <a:off x="352108" y="634492"/>
            <a:ext cx="3262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>
                <a:latin typeface="페이퍼로지 8 ExtraBold" pitchFamily="2" charset="-127"/>
                <a:ea typeface="페이퍼로지 8 ExtraBold" pitchFamily="2" charset="-127"/>
              </a:rPr>
              <a:t>프로그램 탐색 및 신청</a:t>
            </a:r>
            <a:endParaRPr lang="en-US" altLang="ko-KR" sz="2800">
              <a:latin typeface="페이퍼로지 8 ExtraBold" pitchFamily="2" charset="-127"/>
              <a:ea typeface="페이퍼로지 8 ExtraBold" pitchFamily="2" charset="-127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9C9C474C-5217-45EF-86B6-7E2FCE2D2662}"/>
              </a:ext>
            </a:extLst>
          </p:cNvPr>
          <p:cNvGrpSpPr/>
          <p:nvPr/>
        </p:nvGrpSpPr>
        <p:grpSpPr>
          <a:xfrm>
            <a:off x="8616194" y="234471"/>
            <a:ext cx="945318" cy="261610"/>
            <a:chOff x="8335275" y="205287"/>
            <a:chExt cx="945318" cy="261610"/>
          </a:xfrm>
        </p:grpSpPr>
        <p:pic>
          <p:nvPicPr>
            <p:cNvPr id="26" name="Picture 2" descr="주)지에스씨넷 서울지점 2025년 기업정보 | 직원수, 근무환경, 복리후생 등 - 사람인">
              <a:extLst>
                <a:ext uri="{FF2B5EF4-FFF2-40B4-BE49-F238E27FC236}">
                  <a16:creationId xmlns:a16="http://schemas.microsoft.com/office/drawing/2014/main" id="{B3CEE30C-E6C6-4628-A6AE-130649AE15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5275" y="273650"/>
              <a:ext cx="208807" cy="135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35F660A-C736-4C40-886C-E497C55A8D9E}"/>
                </a:ext>
              </a:extLst>
            </p:cNvPr>
            <p:cNvSpPr txBox="1"/>
            <p:nvPr/>
          </p:nvSpPr>
          <p:spPr>
            <a:xfrm>
              <a:off x="8478770" y="205287"/>
              <a:ext cx="8018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지에스씨넷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6595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15FC916F-5E2B-491E-8D7C-555137B8F0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30" t="7837" r="9731" b="-1146"/>
          <a:stretch/>
        </p:blipFill>
        <p:spPr>
          <a:xfrm>
            <a:off x="349251" y="1391232"/>
            <a:ext cx="4332871" cy="4990518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CAC6371C-3C3B-41DE-B7EA-7F853917C0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6" t="552" r="87512" b="95120"/>
          <a:stretch/>
        </p:blipFill>
        <p:spPr>
          <a:xfrm>
            <a:off x="354013" y="1198563"/>
            <a:ext cx="541337" cy="220662"/>
          </a:xfrm>
          <a:prstGeom prst="rect">
            <a:avLst/>
          </a:prstGeom>
        </p:spPr>
      </p:pic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65E6B5D0-2DB3-4286-92F9-774D38EAE6CA}"/>
              </a:ext>
            </a:extLst>
          </p:cNvPr>
          <p:cNvSpPr/>
          <p:nvPr/>
        </p:nvSpPr>
        <p:spPr>
          <a:xfrm>
            <a:off x="4763173" y="5568696"/>
            <a:ext cx="4798340" cy="742646"/>
          </a:xfrm>
          <a:prstGeom prst="roundRect">
            <a:avLst/>
          </a:prstGeom>
          <a:solidFill>
            <a:schemeClr val="bg1"/>
          </a:solidFill>
          <a:ln w="22225">
            <a:solidFill>
              <a:srgbClr val="163EC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확인 내용 꼼꼼히 확인 후 체크</a:t>
            </a:r>
            <a:endParaRPr lang="en-US" altLang="ko-KR" sz="2000">
              <a:solidFill>
                <a:schemeClr val="tx1">
                  <a:lumMod val="75000"/>
                  <a:lumOff val="25000"/>
                </a:schemeClr>
              </a:solidFill>
              <a:latin typeface="페이퍼로지 8 ExtraBold" pitchFamily="2" charset="-127"/>
              <a:ea typeface="페이퍼로지 8 ExtraBold" pitchFamily="2" charset="-127"/>
            </a:endParaRPr>
          </a:p>
          <a:p>
            <a:pPr algn="ctr"/>
            <a:r>
              <a:rPr lang="en-US" altLang="ko-KR" sz="14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일경험 참여 자격 요건 확인을 위한 </a:t>
            </a:r>
            <a:r>
              <a:rPr lang="ko-KR" altLang="en-US" sz="1400">
                <a:solidFill>
                  <a:srgbClr val="FF0000"/>
                </a:solidFill>
                <a:latin typeface="페이퍼로지 4 Regular" pitchFamily="2" charset="-127"/>
                <a:ea typeface="페이퍼로지 4 Regular" pitchFamily="2" charset="-127"/>
              </a:rPr>
              <a:t>필수</a:t>
            </a:r>
            <a:r>
              <a: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 절차</a:t>
            </a:r>
            <a:r>
              <a:rPr lang="en-US" altLang="ko-KR" sz="14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)</a:t>
            </a:r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E6C04D03-E2A8-4EFA-9500-28C1C56BA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605" y="1211232"/>
            <a:ext cx="3470169" cy="4174584"/>
          </a:xfrm>
          <a:prstGeom prst="rect">
            <a:avLst/>
          </a:prstGeom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0F53EFC1-089A-4436-BAE2-4186414E5BC8}"/>
              </a:ext>
            </a:extLst>
          </p:cNvPr>
          <p:cNvSpPr/>
          <p:nvPr/>
        </p:nvSpPr>
        <p:spPr>
          <a:xfrm>
            <a:off x="4834420" y="2338192"/>
            <a:ext cx="2349811" cy="590746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7F585B-D7A3-4CFF-AA44-B65D6B70240E}"/>
              </a:ext>
            </a:extLst>
          </p:cNvPr>
          <p:cNvSpPr txBox="1"/>
          <p:nvPr/>
        </p:nvSpPr>
        <p:spPr>
          <a:xfrm>
            <a:off x="5557801" y="2928938"/>
            <a:ext cx="4033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타사업 중복 참여</a:t>
            </a:r>
            <a:r>
              <a:rPr lang="en-US" altLang="ko-KR" sz="16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(</a:t>
            </a:r>
            <a:r>
              <a:rPr lang="ko-KR" altLang="en-US" sz="16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예정</a:t>
            </a:r>
            <a:r>
              <a:rPr lang="en-US" altLang="ko-KR" sz="16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)</a:t>
            </a:r>
            <a:r>
              <a:rPr lang="ko-KR" altLang="en-US" sz="16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 시 운영기관과 소통 할것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43D754-D56D-4DA9-AC5B-D213E963839F}"/>
              </a:ext>
            </a:extLst>
          </p:cNvPr>
          <p:cNvSpPr txBox="1"/>
          <p:nvPr/>
        </p:nvSpPr>
        <p:spPr>
          <a:xfrm>
            <a:off x="384969" y="406360"/>
            <a:ext cx="928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>
                <a:solidFill>
                  <a:srgbClr val="163ECA"/>
                </a:solidFill>
                <a:latin typeface="페이퍼로지 8 ExtraBold" pitchFamily="2" charset="-127"/>
                <a:ea typeface="페이퍼로지 8 ExtraBold" pitchFamily="2" charset="-127"/>
              </a:rPr>
              <a:t>STEP4.</a:t>
            </a:r>
            <a:endParaRPr lang="ko-KR" altLang="en-US" sz="1600">
              <a:solidFill>
                <a:srgbClr val="163ECA"/>
              </a:solidFill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3E2E6A-5E2B-4E00-A630-DB9C63CCBFC7}"/>
              </a:ext>
            </a:extLst>
          </p:cNvPr>
          <p:cNvSpPr txBox="1"/>
          <p:nvPr/>
        </p:nvSpPr>
        <p:spPr>
          <a:xfrm>
            <a:off x="352108" y="634492"/>
            <a:ext cx="2244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>
                <a:latin typeface="페이퍼로지 8 ExtraBold" pitchFamily="2" charset="-127"/>
                <a:ea typeface="페이퍼로지 8 ExtraBold" pitchFamily="2" charset="-127"/>
              </a:rPr>
              <a:t>신청서작성</a:t>
            </a:r>
            <a:r>
              <a:rPr lang="en-US" altLang="ko-KR" sz="2800">
                <a:latin typeface="페이퍼로지 8 ExtraBold" pitchFamily="2" charset="-127"/>
                <a:ea typeface="페이퍼로지 8 ExtraBold" pitchFamily="2" charset="-127"/>
              </a:rPr>
              <a:t>(1)</a:t>
            </a: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AEEC83B5-0297-4A08-9889-2E52350BDA6C}"/>
              </a:ext>
            </a:extLst>
          </p:cNvPr>
          <p:cNvGrpSpPr/>
          <p:nvPr/>
        </p:nvGrpSpPr>
        <p:grpSpPr>
          <a:xfrm>
            <a:off x="8616194" y="234471"/>
            <a:ext cx="945318" cy="261610"/>
            <a:chOff x="8335275" y="205287"/>
            <a:chExt cx="945318" cy="261610"/>
          </a:xfrm>
        </p:grpSpPr>
        <p:pic>
          <p:nvPicPr>
            <p:cNvPr id="14" name="Picture 2" descr="주)지에스씨넷 서울지점 2025년 기업정보 | 직원수, 근무환경, 복리후생 등 - 사람인">
              <a:extLst>
                <a:ext uri="{FF2B5EF4-FFF2-40B4-BE49-F238E27FC236}">
                  <a16:creationId xmlns:a16="http://schemas.microsoft.com/office/drawing/2014/main" id="{2A851183-2527-487A-AABE-74BDD682E2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5275" y="273650"/>
              <a:ext cx="208807" cy="135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BCE9AC-F821-4647-9ECD-18536F6128CE}"/>
                </a:ext>
              </a:extLst>
            </p:cNvPr>
            <p:cNvSpPr txBox="1"/>
            <p:nvPr/>
          </p:nvSpPr>
          <p:spPr>
            <a:xfrm>
              <a:off x="8478770" y="205287"/>
              <a:ext cx="8018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지에스씨넷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8853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E645BA2C-B47A-4D0E-B344-AC245593EC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72"/>
          <a:stretch/>
        </p:blipFill>
        <p:spPr>
          <a:xfrm>
            <a:off x="353632" y="1169606"/>
            <a:ext cx="5187758" cy="5212143"/>
          </a:xfrm>
          <a:prstGeom prst="rect">
            <a:avLst/>
          </a:prstGeom>
        </p:spPr>
      </p:pic>
      <p:sp>
        <p:nvSpPr>
          <p:cNvPr id="23" name="직사각형 22">
            <a:extLst>
              <a:ext uri="{FF2B5EF4-FFF2-40B4-BE49-F238E27FC236}">
                <a16:creationId xmlns:a16="http://schemas.microsoft.com/office/drawing/2014/main" id="{8DEA3CCC-65C1-4283-AE85-8126E7E675FD}"/>
              </a:ext>
            </a:extLst>
          </p:cNvPr>
          <p:cNvSpPr/>
          <p:nvPr/>
        </p:nvSpPr>
        <p:spPr>
          <a:xfrm>
            <a:off x="350838" y="3691504"/>
            <a:ext cx="5272722" cy="2252096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93C21699-6FC7-4F16-989B-BB380E499584}"/>
              </a:ext>
            </a:extLst>
          </p:cNvPr>
          <p:cNvSpPr/>
          <p:nvPr/>
        </p:nvSpPr>
        <p:spPr>
          <a:xfrm>
            <a:off x="5289771" y="4036502"/>
            <a:ext cx="4271742" cy="781050"/>
          </a:xfrm>
          <a:prstGeom prst="roundRect">
            <a:avLst/>
          </a:prstGeom>
          <a:solidFill>
            <a:schemeClr val="bg1"/>
          </a:solidFill>
          <a:ln w="22225">
            <a:solidFill>
              <a:srgbClr val="163EC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>
                    <a:lumMod val="75000"/>
                    <a:lumOff val="25000"/>
                  </a:schemeClr>
                </a:solidFill>
                <a:latin typeface="페이퍼로지 8 ExtraBold" pitchFamily="2" charset="-127"/>
                <a:ea typeface="페이퍼로지 8 ExtraBold" pitchFamily="2" charset="-127"/>
              </a:rPr>
              <a:t>해당 참여 기업의 구비 서류 여부 확인</a:t>
            </a:r>
            <a:br>
              <a:rPr lang="en-US" altLang="ko-KR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</a:br>
            <a:r>
              <a:rPr lang="en-US" altLang="ko-KR" sz="14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구비 서류 미제출 시 불이익이 있을 수 있음</a:t>
            </a:r>
            <a:r>
              <a:rPr lang="en-US" altLang="ko-KR" sz="1400">
                <a:solidFill>
                  <a:schemeClr val="tx1">
                    <a:lumMod val="75000"/>
                    <a:lumOff val="25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)</a:t>
            </a:r>
            <a:endParaRPr lang="ko-KR" altLang="en-US" sz="1600">
              <a:solidFill>
                <a:schemeClr val="tx1">
                  <a:lumMod val="75000"/>
                  <a:lumOff val="2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E211A00-D2AD-4660-8808-608BA9C2FD9B}"/>
              </a:ext>
            </a:extLst>
          </p:cNvPr>
          <p:cNvSpPr/>
          <p:nvPr/>
        </p:nvSpPr>
        <p:spPr>
          <a:xfrm>
            <a:off x="4897407" y="6021514"/>
            <a:ext cx="655128" cy="364998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228F9145-46D1-42B0-BAC4-A996221FFA65}"/>
              </a:ext>
            </a:extLst>
          </p:cNvPr>
          <p:cNvCxnSpPr>
            <a:cxnSpLocks/>
          </p:cNvCxnSpPr>
          <p:nvPr/>
        </p:nvCxnSpPr>
        <p:spPr>
          <a:xfrm>
            <a:off x="4651121" y="4428744"/>
            <a:ext cx="568579" cy="0"/>
          </a:xfrm>
          <a:prstGeom prst="straightConnector1">
            <a:avLst/>
          </a:prstGeom>
          <a:ln w="34925">
            <a:solidFill>
              <a:srgbClr val="163E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2C3F34E-6011-4653-AA20-A84E89FC2535}"/>
              </a:ext>
            </a:extLst>
          </p:cNvPr>
          <p:cNvSpPr txBox="1"/>
          <p:nvPr/>
        </p:nvSpPr>
        <p:spPr>
          <a:xfrm>
            <a:off x="5557801" y="6034736"/>
            <a:ext cx="1058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: </a:t>
            </a:r>
            <a:r>
              <a:rPr lang="ko-KR" altLang="en-US" sz="1600">
                <a:solidFill>
                  <a:srgbClr val="FF0000"/>
                </a:solidFill>
                <a:latin typeface="페이퍼로지 8 ExtraBold" pitchFamily="2" charset="-127"/>
                <a:ea typeface="페이퍼로지 8 ExtraBold" pitchFamily="2" charset="-127"/>
              </a:rPr>
              <a:t>등록 확인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6B38A3-18DF-4714-AAE8-2B59CF4E9D4C}"/>
              </a:ext>
            </a:extLst>
          </p:cNvPr>
          <p:cNvSpPr txBox="1"/>
          <p:nvPr/>
        </p:nvSpPr>
        <p:spPr>
          <a:xfrm>
            <a:off x="384969" y="406360"/>
            <a:ext cx="928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>
                <a:solidFill>
                  <a:srgbClr val="163ECA"/>
                </a:solidFill>
                <a:latin typeface="페이퍼로지 8 ExtraBold" pitchFamily="2" charset="-127"/>
                <a:ea typeface="페이퍼로지 8 ExtraBold" pitchFamily="2" charset="-127"/>
              </a:rPr>
              <a:t>STEP4.</a:t>
            </a:r>
            <a:endParaRPr lang="ko-KR" altLang="en-US" sz="1600">
              <a:solidFill>
                <a:srgbClr val="163ECA"/>
              </a:solidFill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E928D9-37F5-4718-A3B3-5BDED7B6512A}"/>
              </a:ext>
            </a:extLst>
          </p:cNvPr>
          <p:cNvSpPr txBox="1"/>
          <p:nvPr/>
        </p:nvSpPr>
        <p:spPr>
          <a:xfrm>
            <a:off x="352108" y="634492"/>
            <a:ext cx="2244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>
                <a:latin typeface="페이퍼로지 8 ExtraBold" pitchFamily="2" charset="-127"/>
                <a:ea typeface="페이퍼로지 8 ExtraBold" pitchFamily="2" charset="-127"/>
              </a:rPr>
              <a:t>신청서작성</a:t>
            </a:r>
            <a:r>
              <a:rPr lang="en-US" altLang="ko-KR" sz="2800">
                <a:latin typeface="페이퍼로지 8 ExtraBold" pitchFamily="2" charset="-127"/>
                <a:ea typeface="페이퍼로지 8 ExtraBold" pitchFamily="2" charset="-127"/>
              </a:rPr>
              <a:t>(2)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9F0C9AF5-B325-4656-A32B-33227BE84B2C}"/>
              </a:ext>
            </a:extLst>
          </p:cNvPr>
          <p:cNvGrpSpPr/>
          <p:nvPr/>
        </p:nvGrpSpPr>
        <p:grpSpPr>
          <a:xfrm>
            <a:off x="8616194" y="234471"/>
            <a:ext cx="945318" cy="261610"/>
            <a:chOff x="8335275" y="205287"/>
            <a:chExt cx="945318" cy="261610"/>
          </a:xfrm>
        </p:grpSpPr>
        <p:pic>
          <p:nvPicPr>
            <p:cNvPr id="15" name="Picture 2" descr="주)지에스씨넷 서울지점 2025년 기업정보 | 직원수, 근무환경, 복리후생 등 - 사람인">
              <a:extLst>
                <a:ext uri="{FF2B5EF4-FFF2-40B4-BE49-F238E27FC236}">
                  <a16:creationId xmlns:a16="http://schemas.microsoft.com/office/drawing/2014/main" id="{A8C34966-9572-463E-9AD4-6683A1D821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5275" y="273650"/>
              <a:ext cx="208807" cy="135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FEA14A2-F0C5-4B20-9958-4E2A529D01AB}"/>
                </a:ext>
              </a:extLst>
            </p:cNvPr>
            <p:cNvSpPr txBox="1"/>
            <p:nvPr/>
          </p:nvSpPr>
          <p:spPr>
            <a:xfrm>
              <a:off x="8478770" y="205287"/>
              <a:ext cx="8018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>
                  <a:ln w="13500">
                    <a:solidFill>
                      <a:srgbClr val="4F81BD">
                        <a:shade val="2500"/>
                        <a:alpha val="0"/>
                      </a:srgb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페이퍼로지 4 Regular" pitchFamily="2" charset="-127"/>
                  <a:ea typeface="페이퍼로지 4 Regular" pitchFamily="2" charset="-127"/>
                </a:rPr>
                <a:t>지에스씨넷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5883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</TotalTime>
  <Words>432</Words>
  <Application>Microsoft Office PowerPoint</Application>
  <PresentationFormat>A4 용지(210x297mm)</PresentationFormat>
  <Paragraphs>87</Paragraphs>
  <Slides>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6" baseType="lpstr">
      <vt:lpstr>맑은 고딕</vt:lpstr>
      <vt:lpstr>Calibri Light</vt:lpstr>
      <vt:lpstr>페이퍼로지 8 ExtraBold</vt:lpstr>
      <vt:lpstr>페이퍼로지 4 Regular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MAIN</dc:creator>
  <cp:lastModifiedBy>user</cp:lastModifiedBy>
  <cp:revision>12</cp:revision>
  <cp:lastPrinted>2025-09-11T01:42:23Z</cp:lastPrinted>
  <dcterms:created xsi:type="dcterms:W3CDTF">2025-05-23T06:07:57Z</dcterms:created>
  <dcterms:modified xsi:type="dcterms:W3CDTF">2025-10-17T02:12:34Z</dcterms:modified>
</cp:coreProperties>
</file>